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323" r:id="rId2"/>
    <p:sldId id="324" r:id="rId3"/>
    <p:sldId id="325" r:id="rId4"/>
    <p:sldId id="326" r:id="rId5"/>
    <p:sldId id="327" r:id="rId6"/>
    <p:sldId id="328" r:id="rId7"/>
    <p:sldId id="329" r:id="rId8"/>
    <p:sldId id="330" r:id="rId9"/>
    <p:sldId id="331" r:id="rId10"/>
    <p:sldId id="265" r:id="rId11"/>
    <p:sldId id="332" r:id="rId12"/>
    <p:sldId id="333" r:id="rId13"/>
    <p:sldId id="309" r:id="rId14"/>
    <p:sldId id="374" r:id="rId15"/>
    <p:sldId id="335" r:id="rId16"/>
    <p:sldId id="336" r:id="rId17"/>
    <p:sldId id="337" r:id="rId18"/>
    <p:sldId id="338" r:id="rId19"/>
    <p:sldId id="339" r:id="rId20"/>
    <p:sldId id="341" r:id="rId21"/>
    <p:sldId id="342" r:id="rId22"/>
    <p:sldId id="367" r:id="rId23"/>
    <p:sldId id="343" r:id="rId24"/>
    <p:sldId id="344" r:id="rId25"/>
    <p:sldId id="345" r:id="rId26"/>
    <p:sldId id="346" r:id="rId27"/>
    <p:sldId id="313" r:id="rId28"/>
    <p:sldId id="368" r:id="rId29"/>
    <p:sldId id="347" r:id="rId30"/>
    <p:sldId id="348" r:id="rId31"/>
    <p:sldId id="369" r:id="rId32"/>
    <p:sldId id="371" r:id="rId33"/>
    <p:sldId id="350" r:id="rId34"/>
    <p:sldId id="351" r:id="rId35"/>
    <p:sldId id="352" r:id="rId36"/>
    <p:sldId id="353" r:id="rId37"/>
    <p:sldId id="354" r:id="rId38"/>
    <p:sldId id="356" r:id="rId39"/>
    <p:sldId id="357" r:id="rId40"/>
    <p:sldId id="358" r:id="rId41"/>
    <p:sldId id="359" r:id="rId42"/>
    <p:sldId id="360" r:id="rId43"/>
    <p:sldId id="316" r:id="rId44"/>
    <p:sldId id="361" r:id="rId45"/>
    <p:sldId id="362" r:id="rId46"/>
    <p:sldId id="320" r:id="rId47"/>
    <p:sldId id="375" r:id="rId48"/>
    <p:sldId id="370" r:id="rId49"/>
    <p:sldId id="366" r:id="rId50"/>
    <p:sldId id="364" r:id="rId51"/>
    <p:sldId id="365" r:id="rId52"/>
    <p:sldId id="372" r:id="rId53"/>
    <p:sldId id="37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KQ3c1Eof5Gzo5cG9IPw1g==" hashData="ZplB6AV3OosKKUoFBnv8qquJ2dO5xPENtXECj+7DyD3/QsqZ7nefLAJM2cTsa1gxoh5qQGIajSuGjSZbUfEIo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59"/>
    <p:restoredTop sz="80952"/>
  </p:normalViewPr>
  <p:slideViewPr>
    <p:cSldViewPr snapToGrid="0" snapToObjects="1">
      <p:cViewPr varScale="1">
        <p:scale>
          <a:sx n="102" d="100"/>
          <a:sy n="102" d="100"/>
        </p:scale>
        <p:origin x="173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333594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2447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10231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dirty="0"/>
          </a:p>
        </p:txBody>
      </p:sp>
    </p:spTree>
    <p:extLst>
      <p:ext uri="{BB962C8B-B14F-4D97-AF65-F5344CB8AC3E}">
        <p14:creationId xmlns:p14="http://schemas.microsoft.com/office/powerpoint/2010/main" val="2067976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138063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948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457051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1958264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253407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1893476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577649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159560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Review the hand gesture and phrase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2686820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343657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574489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397990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Model</a:t>
            </a:r>
            <a:r>
              <a:rPr lang="en-US" baseline="0" dirty="0"/>
              <a:t> Script to find evidence of the skills of CREATE and CLARIFY.  Are we using the visual text to guide our conversation?  Read it to yourself as I read it aloud.  Let’s look at the first set of turns.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851765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Model</a:t>
            </a:r>
            <a:r>
              <a:rPr lang="en-US" baseline="0" dirty="0"/>
              <a:t> Script to find evidence of the skills of CREATE and CLARIFY.  Are we using the visual text to guide our conversation?  Read it to yourself as I read it aloud.  Let’s look at the first set of turns.  </a:t>
            </a:r>
          </a:p>
          <a:p>
            <a:r>
              <a:rPr lang="en-US" sz="1200" b="1" kern="1200" dirty="0">
                <a:solidFill>
                  <a:schemeClr val="tx1"/>
                </a:solidFill>
                <a:effectLst/>
                <a:latin typeface="+mn-lt"/>
                <a:ea typeface="+mn-ea"/>
                <a:cs typeface="+mn-cs"/>
              </a:rPr>
              <a:t>Review 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introduces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and asks for a previously selected volunteer to be their partner.  Teacher and student read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Model using think time and pointing at key elements of the visual text before reading the script. Teacher will also discuss how the following norms were used during the conversation: </a:t>
            </a:r>
          </a:p>
          <a:p>
            <a:pPr lvl="0"/>
            <a:r>
              <a:rPr lang="en-US" sz="1200" i="1" kern="1200" dirty="0">
                <a:solidFill>
                  <a:schemeClr val="tx1"/>
                </a:solidFill>
                <a:effectLst/>
                <a:latin typeface="+mn-lt"/>
                <a:ea typeface="+mn-ea"/>
                <a:cs typeface="+mn-cs"/>
              </a:rPr>
              <a:t>Use the language of the skill</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your conversation voice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Provide a copy of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to the volunteer and allow time beforehand for student to review the script. Suggestions for reading the script:</a:t>
            </a:r>
          </a:p>
          <a:p>
            <a:pPr lvl="0" fontAlgn="base"/>
            <a:r>
              <a:rPr lang="en-US" sz="1200" kern="1200" dirty="0">
                <a:solidFill>
                  <a:schemeClr val="tx1"/>
                </a:solidFill>
                <a:effectLst/>
                <a:latin typeface="+mn-lt"/>
                <a:ea typeface="+mn-ea"/>
                <a:cs typeface="+mn-cs"/>
              </a:rPr>
              <a:t>Show a video of students having the model conversation (optional)</a:t>
            </a:r>
          </a:p>
          <a:p>
            <a:pPr lvl="0" fontAlgn="base"/>
            <a:r>
              <a:rPr lang="en-US" sz="1200" kern="1200" dirty="0">
                <a:solidFill>
                  <a:schemeClr val="tx1"/>
                </a:solidFill>
                <a:effectLst/>
                <a:latin typeface="+mn-lt"/>
                <a:ea typeface="+mn-ea"/>
                <a:cs typeface="+mn-cs"/>
              </a:rPr>
              <a:t>Student volunteer and teacher read script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Prompt:  </a:t>
            </a:r>
            <a:r>
              <a:rPr lang="en-US" sz="1200" b="1" i="1" kern="1200" dirty="0">
                <a:solidFill>
                  <a:schemeClr val="tx1"/>
                </a:solidFill>
                <a:effectLst/>
                <a:latin typeface="+mn-lt"/>
                <a:ea typeface="+mn-ea"/>
                <a:cs typeface="+mn-cs"/>
              </a:rPr>
              <a:t>What do you notice in the visual text?  Provide details.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Understanding the Skill: CREATE and CLARIFY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4.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Are we using the visual text to guide our conversation? Read it to yourself as I read it aloud. Let’s look at the first set of turns.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u="sng"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three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animals </a:t>
            </a:r>
            <a:r>
              <a:rPr lang="en-US" sz="1200" b="1" u="sng" kern="1200" dirty="0">
                <a:solidFill>
                  <a:schemeClr val="tx1"/>
                </a:solidFill>
                <a:effectLst/>
                <a:latin typeface="+mn-lt"/>
                <a:ea typeface="+mn-ea"/>
                <a:cs typeface="+mn-cs"/>
              </a:rPr>
              <a:t>working and one animal playing in a field.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do you notice?</a:t>
            </a:r>
            <a:r>
              <a:rPr lang="en-US" sz="1200" b="1" kern="1200" dirty="0">
                <a:solidFill>
                  <a:schemeClr val="tx1"/>
                </a:solidFill>
                <a:effectLst/>
                <a:latin typeface="+mn-lt"/>
                <a:ea typeface="+mn-ea"/>
                <a:cs typeface="+mn-cs"/>
              </a:rPr>
              <a:t> 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also notice</a:t>
            </a:r>
            <a:r>
              <a:rPr lang="en-US" sz="1200" kern="1200" dirty="0">
                <a:solidFill>
                  <a:schemeClr val="tx1"/>
                </a:solidFill>
                <a:effectLst/>
                <a:latin typeface="+mn-lt"/>
                <a:ea typeface="+mn-ea"/>
                <a:cs typeface="+mn-cs"/>
              </a:rPr>
              <a:t> a fox and a turtle raking the dirt. </a:t>
            </a:r>
            <a:r>
              <a:rPr lang="en-US" sz="1200" b="1" kern="1200" dirty="0">
                <a:solidFill>
                  <a:schemeClr val="tx1"/>
                </a:solidFill>
                <a:effectLst/>
                <a:latin typeface="+mn-lt"/>
                <a:ea typeface="+mn-ea"/>
                <a:cs typeface="+mn-cs"/>
              </a:rPr>
              <a:t>CL </a:t>
            </a:r>
            <a:r>
              <a:rPr lang="en-US" sz="1200" b="1" u="sng" kern="1200" dirty="0">
                <a:solidFill>
                  <a:schemeClr val="tx1"/>
                </a:solidFill>
                <a:effectLst/>
                <a:latin typeface="+mn-lt"/>
                <a:ea typeface="+mn-ea"/>
                <a:cs typeface="+mn-cs"/>
              </a:rPr>
              <a:t>What do you notice?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would like to add</a:t>
            </a:r>
            <a:r>
              <a:rPr lang="en-US" sz="1200" kern="1200" dirty="0">
                <a:solidFill>
                  <a:schemeClr val="tx1"/>
                </a:solidFill>
                <a:effectLst/>
                <a:latin typeface="+mn-lt"/>
                <a:ea typeface="+mn-ea"/>
                <a:cs typeface="+mn-cs"/>
              </a:rPr>
              <a:t> that they are using </a:t>
            </a:r>
            <a:r>
              <a:rPr lang="en-US" sz="1200" b="1" u="sng" kern="1200" dirty="0">
                <a:solidFill>
                  <a:schemeClr val="tx1"/>
                </a:solidFill>
                <a:effectLst/>
                <a:latin typeface="+mn-lt"/>
                <a:ea typeface="+mn-ea"/>
                <a:cs typeface="+mn-cs"/>
              </a:rPr>
              <a:t>long rakes</a:t>
            </a:r>
            <a:r>
              <a:rPr lang="en-US" sz="1200" b="1" kern="1200" dirty="0">
                <a:solidFill>
                  <a:schemeClr val="tx1"/>
                </a:solidFill>
                <a:effectLst/>
                <a:latin typeface="+mn-lt"/>
                <a:ea typeface="+mn-ea"/>
                <a:cs typeface="+mn-cs"/>
              </a:rPr>
              <a:t>. CL</a:t>
            </a:r>
            <a:r>
              <a:rPr lang="en-US" sz="1200" b="1" u="sng" kern="1200" dirty="0">
                <a:solidFill>
                  <a:schemeClr val="tx1"/>
                </a:solidFill>
                <a:effectLst/>
                <a:latin typeface="+mn-lt"/>
                <a:ea typeface="+mn-ea"/>
                <a:cs typeface="+mn-cs"/>
              </a:rPr>
              <a:t> Tell me more about the fox and the turtle.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that they are planting using the rakes. </a:t>
            </a:r>
            <a:r>
              <a:rPr lang="en-US" sz="1200" b="1" kern="1200" dirty="0">
                <a:solidFill>
                  <a:schemeClr val="tx1"/>
                </a:solidFill>
                <a:effectLst/>
                <a:latin typeface="+mn-lt"/>
                <a:ea typeface="+mn-ea"/>
                <a:cs typeface="+mn-cs"/>
              </a:rPr>
              <a:t>CL</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The sun is shining on them and they all have drops of sweat rolling down their brows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other details do you 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Student A speaks and Student B responds. They are taking turns. Now, let’s look at the language of the skill. Look at Student A’s response. How do I know Student A used the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is stating what they notice in the visual text. I know this is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so I will label it with </a:t>
            </a:r>
            <a:r>
              <a:rPr lang="en-US" sz="1200" b="1" i="1" kern="1200" dirty="0">
                <a:solidFill>
                  <a:schemeClr val="tx1"/>
                </a:solidFill>
                <a:effectLst/>
                <a:latin typeface="+mn-lt"/>
                <a:ea typeface="+mn-ea"/>
                <a:cs typeface="+mn-cs"/>
              </a:rPr>
              <a:t>CL </a:t>
            </a:r>
            <a:r>
              <a:rPr lang="en-US" sz="1200" i="1" kern="1200" dirty="0">
                <a:solidFill>
                  <a:schemeClr val="tx1"/>
                </a:solidFill>
                <a:effectLst/>
                <a:latin typeface="+mn-lt"/>
                <a:ea typeface="+mn-ea"/>
                <a:cs typeface="+mn-cs"/>
              </a:rPr>
              <a:t>because they are providing details</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(Write</a:t>
            </a:r>
            <a:r>
              <a:rPr lang="en-US" sz="1200" b="1" kern="1200" dirty="0">
                <a:solidFill>
                  <a:schemeClr val="tx1"/>
                </a:solidFill>
                <a:effectLst/>
                <a:latin typeface="+mn-lt"/>
                <a:ea typeface="+mn-ea"/>
                <a:cs typeface="+mn-cs"/>
              </a:rPr>
              <a:t> CL</a:t>
            </a:r>
            <a:r>
              <a:rPr lang="en-US" sz="1200" kern="1200" dirty="0">
                <a:solidFill>
                  <a:schemeClr val="tx1"/>
                </a:solidFill>
                <a:effectLst/>
                <a:latin typeface="+mn-lt"/>
                <a:ea typeface="+mn-ea"/>
                <a:cs typeface="+mn-cs"/>
              </a:rPr>
              <a:t> next to the response.)</a:t>
            </a:r>
            <a:r>
              <a:rPr lang="en-US" sz="1200" i="1" kern="1200" dirty="0">
                <a:solidFill>
                  <a:schemeClr val="tx1"/>
                </a:solidFill>
                <a:effectLst/>
                <a:latin typeface="+mn-lt"/>
                <a:ea typeface="+mn-ea"/>
                <a:cs typeface="+mn-cs"/>
              </a:rPr>
              <a:t>  I also notice that Student B is using the language of the skill to ask a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question to get more details, so I will label it with </a:t>
            </a:r>
            <a:r>
              <a:rPr lang="en-US" sz="1200" b="1" i="1" kern="1200" dirty="0">
                <a:solidFill>
                  <a:schemeClr val="tx1"/>
                </a:solidFill>
                <a:effectLst/>
                <a:latin typeface="+mn-lt"/>
                <a:ea typeface="+mn-ea"/>
                <a:cs typeface="+mn-cs"/>
              </a:rPr>
              <a:t>CL </a:t>
            </a:r>
            <a:r>
              <a:rPr lang="en-US" sz="1200" kern="1200" dirty="0">
                <a:solidFill>
                  <a:schemeClr val="tx1"/>
                </a:solidFill>
                <a:effectLst/>
                <a:latin typeface="+mn-lt"/>
                <a:ea typeface="+mn-ea"/>
                <a:cs typeface="+mn-cs"/>
              </a:rPr>
              <a:t>(Write CL next to the response and underline as noted above).  </a:t>
            </a:r>
            <a:r>
              <a:rPr lang="en-US" sz="1200" i="1" kern="1200" dirty="0">
                <a:solidFill>
                  <a:schemeClr val="tx1"/>
                </a:solidFill>
                <a:effectLst/>
                <a:latin typeface="+mn-lt"/>
                <a:ea typeface="+mn-ea"/>
                <a:cs typeface="+mn-cs"/>
              </a:rPr>
              <a:t>Student A responds with the language of the skill </a:t>
            </a:r>
            <a:r>
              <a:rPr lang="en-US" sz="1200" b="1" i="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  Also, they add more details -based on what they notice in the visual text and ask a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question. </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2112339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746432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p>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4.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a:t>
            </a:r>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a:t>
            </a:r>
            <a:r>
              <a:rPr lang="en-US" sz="1200" b="1" i="1" kern="1200" dirty="0">
                <a:solidFill>
                  <a:schemeClr val="tx1"/>
                </a:solidFill>
                <a:effectLst/>
                <a:latin typeface="+mn-lt"/>
                <a:ea typeface="+mn-ea"/>
                <a:cs typeface="+mn-cs"/>
              </a:rPr>
              <a:t> “What do you notice in the visual text.  Provide details.”</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will revise the text on chart paper or document reader.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Prompt:  </a:t>
            </a:r>
            <a:r>
              <a:rPr lang="en-US" sz="1200" b="1" i="1" kern="1200" dirty="0">
                <a:solidFill>
                  <a:schemeClr val="tx1"/>
                </a:solidFill>
                <a:effectLst/>
                <a:latin typeface="+mn-lt"/>
                <a:ea typeface="+mn-ea"/>
                <a:cs typeface="+mn-cs"/>
              </a:rPr>
              <a:t>What do you notice in the visual text?  Provide details.</a:t>
            </a:r>
            <a:endParaRPr lang="en-US" sz="1200" kern="1200" dirty="0">
              <a:solidFill>
                <a:schemeClr val="tx1"/>
              </a:solidFill>
              <a:effectLst/>
              <a:latin typeface="+mn-lt"/>
              <a:ea typeface="+mn-ea"/>
              <a:cs typeface="+mn-cs"/>
            </a:endParaRPr>
          </a:p>
          <a:p>
            <a:r>
              <a:rPr lang="en-US" sz="1200" dirty="0">
                <a:effectLst/>
              </a:rPr>
              <a:t> </a:t>
            </a:r>
            <a:endParaRPr lang="en-US" dirty="0">
              <a:effectLst/>
            </a:endParaRPr>
          </a:p>
          <a:p>
            <a:r>
              <a:rPr lang="en-US" b="1" u="sng" dirty="0">
                <a:effectLst/>
              </a:rPr>
              <a:t>Non-Model:</a:t>
            </a:r>
            <a:endParaRPr lang="en-US" dirty="0">
              <a:effectLst/>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animals. </a:t>
            </a:r>
            <a:r>
              <a:rPr lang="en-US" sz="1200" b="1" kern="1200" dirty="0">
                <a:solidFill>
                  <a:schemeClr val="tx1"/>
                </a:solidFill>
                <a:effectLst/>
                <a:latin typeface="+mn-lt"/>
                <a:ea typeface="+mn-ea"/>
                <a:cs typeface="+mn-cs"/>
              </a:rPr>
              <a:t>(not prompting other partner; not using details to provide clarification)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sun. </a:t>
            </a:r>
            <a:r>
              <a:rPr lang="en-US" sz="1200" b="1" kern="1200" dirty="0">
                <a:solidFill>
                  <a:schemeClr val="tx1"/>
                </a:solidFill>
                <a:effectLst/>
                <a:latin typeface="+mn-lt"/>
                <a:ea typeface="+mn-ea"/>
                <a:cs typeface="+mn-cs"/>
              </a:rPr>
              <a:t>(not prompting other partner; not using details to provide clarification)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fox. </a:t>
            </a:r>
            <a:r>
              <a:rPr lang="en-US" sz="1200" b="1" kern="1200" dirty="0">
                <a:solidFill>
                  <a:schemeClr val="tx1"/>
                </a:solidFill>
                <a:effectLst/>
                <a:latin typeface="+mn-lt"/>
                <a:ea typeface="+mn-ea"/>
                <a:cs typeface="+mn-cs"/>
              </a:rPr>
              <a:t>(not prompting other partner; not using details to provide clarification)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carrots. </a:t>
            </a:r>
            <a:r>
              <a:rPr lang="en-US" sz="1200" b="1" kern="1200" dirty="0">
                <a:solidFill>
                  <a:schemeClr val="tx1"/>
                </a:solidFill>
                <a:effectLst/>
                <a:latin typeface="+mn-lt"/>
                <a:ea typeface="+mn-ea"/>
                <a:cs typeface="+mn-cs"/>
              </a:rPr>
              <a:t>(not prompting other partner; not using details to provide clarification)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shovel. </a:t>
            </a:r>
            <a:r>
              <a:rPr lang="en-US" sz="1200" b="1" kern="1200" dirty="0">
                <a:solidFill>
                  <a:schemeClr val="tx1"/>
                </a:solidFill>
                <a:effectLst/>
                <a:latin typeface="+mn-lt"/>
                <a:ea typeface="+mn-ea"/>
                <a:cs typeface="+mn-cs"/>
              </a:rPr>
              <a:t>(not prompting other partner; not using details to provide clarification)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dad uses a shovel at work. </a:t>
            </a:r>
            <a:r>
              <a:rPr lang="en-US" sz="1200" b="1" kern="1200" dirty="0">
                <a:solidFill>
                  <a:schemeClr val="tx1"/>
                </a:solidFill>
                <a:effectLst/>
                <a:latin typeface="+mn-lt"/>
                <a:ea typeface="+mn-ea"/>
                <a:cs typeface="+mn-cs"/>
              </a:rPr>
              <a:t>(the share is not based on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raccoon. </a:t>
            </a:r>
            <a:r>
              <a:rPr lang="en-US" sz="1200" b="1" kern="1200" dirty="0">
                <a:solidFill>
                  <a:schemeClr val="tx1"/>
                </a:solidFill>
                <a:effectLst/>
                <a:latin typeface="+mn-lt"/>
                <a:ea typeface="+mn-ea"/>
                <a:cs typeface="+mn-cs"/>
              </a:rPr>
              <a:t>(no details; no prompting)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like gardens. </a:t>
            </a:r>
            <a:r>
              <a:rPr lang="en-US" sz="1200" b="1" kern="1200">
                <a:solidFill>
                  <a:schemeClr val="tx1"/>
                </a:solidFill>
                <a:effectLst/>
                <a:latin typeface="+mn-lt"/>
                <a:ea typeface="+mn-ea"/>
                <a:cs typeface="+mn-cs"/>
              </a:rPr>
              <a:t>(not building on the idea using the visual text)</a:t>
            </a:r>
            <a:endParaRPr lang="en-US" sz="1200" kern="1200">
              <a:solidFill>
                <a:schemeClr val="tx1"/>
              </a:solidFill>
              <a:effectLst/>
              <a:latin typeface="+mn-lt"/>
              <a:ea typeface="+mn-ea"/>
              <a:cs typeface="+mn-cs"/>
            </a:endParaRPr>
          </a:p>
          <a:p>
            <a:pPr marL="171450" indent="-171450">
              <a:buFont typeface="Arial"/>
              <a:buChar char="•"/>
            </a:pP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378325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dirty="0">
                <a:effectLst/>
              </a:rPr>
              <a:t> </a:t>
            </a:r>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b="1" kern="1200" dirty="0">
                <a:solidFill>
                  <a:schemeClr val="tx1"/>
                </a:solidFill>
                <a:effectLst/>
                <a:latin typeface="+mn-lt"/>
                <a:ea typeface="+mn-ea"/>
                <a:cs typeface="+mn-cs"/>
              </a:rPr>
              <a:t>notice that there are</a:t>
            </a:r>
            <a:r>
              <a:rPr lang="en-US" sz="1200" kern="1200" dirty="0">
                <a:solidFill>
                  <a:schemeClr val="tx1"/>
                </a:solidFill>
                <a:effectLst/>
                <a:latin typeface="+mn-lt"/>
                <a:ea typeface="+mn-ea"/>
                <a:cs typeface="+mn-cs"/>
              </a:rPr>
              <a:t> four animals </a:t>
            </a:r>
            <a:r>
              <a:rPr lang="en-US" sz="1200" b="1" kern="1200" dirty="0">
                <a:solidFill>
                  <a:schemeClr val="tx1"/>
                </a:solidFill>
                <a:effectLst/>
                <a:latin typeface="+mn-lt"/>
                <a:ea typeface="+mn-ea"/>
                <a:cs typeface="+mn-cs"/>
              </a:rPr>
              <a:t>in the field</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notice the sun. </a:t>
            </a:r>
            <a:r>
              <a:rPr lang="en-US" sz="1200" b="1" kern="1200" dirty="0">
                <a:solidFill>
                  <a:schemeClr val="tx1"/>
                </a:solidFill>
                <a:effectLst/>
                <a:latin typeface="+mn-lt"/>
                <a:ea typeface="+mn-ea"/>
                <a:cs typeface="+mn-cs"/>
              </a:rPr>
              <a:t>Tell me more about what the animals are doing.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fox </a:t>
            </a:r>
            <a:r>
              <a:rPr lang="en-US" sz="1200" b="1" kern="1200" dirty="0">
                <a:solidFill>
                  <a:schemeClr val="tx1"/>
                </a:solidFill>
                <a:effectLst/>
                <a:latin typeface="+mn-lt"/>
                <a:ea typeface="+mn-ea"/>
                <a:cs typeface="+mn-cs"/>
              </a:rPr>
              <a:t>and a turtle are raking the rows of dirt.  They look hot.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t>
            </a:r>
            <a:r>
              <a:rPr lang="en-US" sz="1200" b="1" kern="1200" dirty="0">
                <a:solidFill>
                  <a:schemeClr val="tx1"/>
                </a:solidFill>
                <a:effectLst/>
                <a:latin typeface="+mn-lt"/>
                <a:ea typeface="+mn-ea"/>
                <a:cs typeface="+mn-cs"/>
              </a:rPr>
              <a:t>a rabbit in the field of </a:t>
            </a:r>
            <a:r>
              <a:rPr lang="en-US" sz="1200" kern="1200" dirty="0">
                <a:solidFill>
                  <a:schemeClr val="tx1"/>
                </a:solidFill>
                <a:effectLst/>
                <a:latin typeface="+mn-lt"/>
                <a:ea typeface="+mn-ea"/>
                <a:cs typeface="+mn-cs"/>
              </a:rPr>
              <a:t>carrots.</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notice a </a:t>
            </a:r>
            <a:r>
              <a:rPr lang="en-US" sz="1200" strike="sngStrike" kern="1200" dirty="0" err="1">
                <a:solidFill>
                  <a:schemeClr val="tx1"/>
                </a:solidFill>
                <a:effectLst/>
                <a:latin typeface="+mn-lt"/>
                <a:ea typeface="+mn-ea"/>
                <a:cs typeface="+mn-cs"/>
              </a:rPr>
              <a:t>shovel.</a:t>
            </a:r>
            <a:r>
              <a:rPr lang="en-US" sz="1200" b="1" kern="1200" dirty="0" err="1">
                <a:solidFill>
                  <a:schemeClr val="tx1"/>
                </a:solidFill>
                <a:effectLst/>
                <a:latin typeface="+mn-lt"/>
                <a:ea typeface="+mn-ea"/>
                <a:cs typeface="+mn-cs"/>
              </a:rPr>
              <a:t>Tell</a:t>
            </a:r>
            <a:r>
              <a:rPr lang="en-US" sz="1200" b="1" kern="1200" dirty="0">
                <a:solidFill>
                  <a:schemeClr val="tx1"/>
                </a:solidFill>
                <a:effectLst/>
                <a:latin typeface="+mn-lt"/>
                <a:ea typeface="+mn-ea"/>
                <a:cs typeface="+mn-cs"/>
              </a:rPr>
              <a:t> me more what the rabbit is doing.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My dad uses a shovel at </a:t>
            </a:r>
            <a:r>
              <a:rPr lang="en-US" sz="1200" strike="sngStrike" kern="1200" dirty="0" err="1">
                <a:solidFill>
                  <a:schemeClr val="tx1"/>
                </a:solidFill>
                <a:effectLst/>
                <a:latin typeface="+mn-lt"/>
                <a:ea typeface="+mn-ea"/>
                <a:cs typeface="+mn-cs"/>
              </a:rPr>
              <a:t>work.</a:t>
            </a:r>
            <a:r>
              <a:rPr lang="en-US" sz="1200" b="1" kern="1200" dirty="0" err="1">
                <a:solidFill>
                  <a:schemeClr val="tx1"/>
                </a:solidFill>
                <a:effectLst/>
                <a:latin typeface="+mn-lt"/>
                <a:ea typeface="+mn-ea"/>
                <a:cs typeface="+mn-cs"/>
              </a:rPr>
              <a:t>The</a:t>
            </a:r>
            <a:r>
              <a:rPr lang="en-US" sz="1200" b="1" kern="1200" dirty="0">
                <a:solidFill>
                  <a:schemeClr val="tx1"/>
                </a:solidFill>
                <a:effectLst/>
                <a:latin typeface="+mn-lt"/>
                <a:ea typeface="+mn-ea"/>
                <a:cs typeface="+mn-cs"/>
              </a:rPr>
              <a:t> rabbit is smiling and hopping over the red shovel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raccoon </a:t>
            </a:r>
            <a:r>
              <a:rPr lang="en-US" sz="1200" b="1" kern="1200" dirty="0">
                <a:solidFill>
                  <a:schemeClr val="tx1"/>
                </a:solidFill>
                <a:effectLst/>
                <a:latin typeface="+mn-lt"/>
                <a:ea typeface="+mn-ea"/>
                <a:cs typeface="+mn-cs"/>
              </a:rPr>
              <a:t>is scooping dirt with a red shovel.  The raccoon looks hot, too.</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like </a:t>
            </a:r>
            <a:r>
              <a:rPr lang="en-US" sz="1200" strike="sngStrike" kern="1200" dirty="0" err="1">
                <a:solidFill>
                  <a:schemeClr val="tx1"/>
                </a:solidFill>
                <a:effectLst/>
                <a:latin typeface="+mn-lt"/>
                <a:ea typeface="+mn-ea"/>
                <a:cs typeface="+mn-cs"/>
              </a:rPr>
              <a:t>gardens.</a:t>
            </a:r>
            <a:r>
              <a:rPr lang="en-US" sz="1200" b="1" kern="1200" dirty="0" err="1">
                <a:solidFill>
                  <a:schemeClr val="tx1"/>
                </a:solidFill>
                <a:effectLst/>
                <a:latin typeface="+mn-lt"/>
                <a:ea typeface="+mn-ea"/>
                <a:cs typeface="+mn-cs"/>
              </a:rPr>
              <a:t>I</a:t>
            </a:r>
            <a:r>
              <a:rPr lang="en-US" sz="1200" b="1" kern="1200" dirty="0">
                <a:solidFill>
                  <a:schemeClr val="tx1"/>
                </a:solidFill>
                <a:effectLst/>
                <a:latin typeface="+mn-lt"/>
                <a:ea typeface="+mn-ea"/>
                <a:cs typeface="+mn-cs"/>
              </a:rPr>
              <a:t> notice the other animals are working while the rabbit hops away.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993021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449076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014347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CLARIFY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621283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1216891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1053639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440375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1336035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1753654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1614748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1274213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104201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206629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1308338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dirty="0"/>
          </a:p>
        </p:txBody>
      </p:sp>
    </p:spTree>
    <p:extLst>
      <p:ext uri="{BB962C8B-B14F-4D97-AF65-F5344CB8AC3E}">
        <p14:creationId xmlns:p14="http://schemas.microsoft.com/office/powerpoint/2010/main" val="551435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42263690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118869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CLARIFY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291637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CLARIFY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697222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2011954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121563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hand gesture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734331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12793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626061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092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4922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2</a:t>
            </a:r>
            <a:r>
              <a:rPr lang="en-US" sz="4800" baseline="30000" dirty="0">
                <a:solidFill>
                  <a:schemeClr val="tx1"/>
                </a:solidFill>
              </a:rPr>
              <a:t>nd</a:t>
            </a:r>
            <a:r>
              <a:rPr lang="en-US" sz="4800" dirty="0">
                <a:solidFill>
                  <a:schemeClr val="tx1"/>
                </a:solidFill>
              </a:rPr>
              <a:t> Grade</a:t>
            </a:r>
          </a:p>
          <a:p>
            <a:r>
              <a:rPr lang="en-US" sz="4800" dirty="0">
                <a:solidFill>
                  <a:schemeClr val="tx1"/>
                </a:solidFill>
              </a:rPr>
              <a:t>Lesson 4</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0B6C2448-7511-3248-9B6A-6E5912D81AF7}"/>
              </a:ext>
            </a:extLst>
          </p:cNvPr>
          <p:cNvPicPr>
            <a:picLocks noChangeAspect="1"/>
          </p:cNvPicPr>
          <p:nvPr/>
        </p:nvPicPr>
        <p:blipFill>
          <a:blip r:embed="rId6"/>
          <a:stretch>
            <a:fillRect/>
          </a:stretch>
        </p:blipFill>
        <p:spPr>
          <a:xfrm>
            <a:off x="3352339" y="1305099"/>
            <a:ext cx="2194867" cy="284041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57795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5"/>
          </a:xfrm>
          <a:prstGeom prst="rect">
            <a:avLst/>
          </a:prstGeom>
          <a:noFill/>
        </p:spPr>
        <p:txBody>
          <a:bodyPr wrap="square" rtlCol="0">
            <a:spAutoFit/>
          </a:bodyPr>
          <a:lstStyle/>
          <a:p>
            <a:r>
              <a:rPr lang="en-US" sz="1700" b="1" dirty="0"/>
              <a:t>Partner A: </a:t>
            </a:r>
            <a:r>
              <a:rPr lang="en-US" sz="1700" dirty="0"/>
              <a:t>I notice three animals working and one animal playing in a field.  What do you notice?</a:t>
            </a:r>
          </a:p>
          <a:p>
            <a:endParaRPr lang="en-US" sz="1700" dirty="0"/>
          </a:p>
          <a:p>
            <a:endParaRPr lang="en-US" sz="1700" dirty="0"/>
          </a:p>
          <a:p>
            <a:r>
              <a:rPr lang="en-US" sz="1700" b="1" dirty="0"/>
              <a:t>Partner A:  </a:t>
            </a:r>
            <a:r>
              <a:rPr lang="en-US" sz="1700" dirty="0"/>
              <a:t>I would like to add that they are using long rakes.  Tell me more about the fox and the turtle.  </a:t>
            </a:r>
          </a:p>
          <a:p>
            <a:endParaRPr lang="en-US" sz="1700" b="1" dirty="0"/>
          </a:p>
          <a:p>
            <a:endParaRPr lang="en-US" sz="1700" b="1" dirty="0"/>
          </a:p>
          <a:p>
            <a:r>
              <a:rPr lang="en-US" sz="1700" b="1" dirty="0"/>
              <a:t>Partner A: </a:t>
            </a:r>
            <a:r>
              <a:rPr lang="en-US" sz="1700" dirty="0"/>
              <a:t>Another detail I notice is that the raccoon is planting with his red shovel.  What else do you notice?</a:t>
            </a:r>
          </a:p>
          <a:p>
            <a:endParaRPr lang="en-US" sz="1700" dirty="0"/>
          </a:p>
          <a:p>
            <a:endParaRPr lang="en-US" sz="1700" dirty="0"/>
          </a:p>
          <a:p>
            <a:r>
              <a:rPr lang="en-US" sz="1700" b="1" dirty="0"/>
              <a:t>Partner A: </a:t>
            </a:r>
            <a:r>
              <a:rPr lang="en-US" sz="1700" dirty="0"/>
              <a:t>I notice the rabbit is on a different hill from the other animals.  What is the rabbit doing?</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I also notice a fox and a turtle raking the dirt.  What do you notice?</a:t>
            </a:r>
          </a:p>
          <a:p>
            <a:endParaRPr lang="en-US" sz="1700" b="1" dirty="0"/>
          </a:p>
          <a:p>
            <a:r>
              <a:rPr lang="en-US" sz="1700" b="1" dirty="0"/>
              <a:t>Partner B: </a:t>
            </a:r>
            <a:r>
              <a:rPr lang="en-US" sz="1700" dirty="0"/>
              <a:t>I notice they are planting using the rakes.  The sun is shining on them and they all have drops of sweat rolling down their brows.  What other details do you notice?</a:t>
            </a:r>
          </a:p>
          <a:p>
            <a:endParaRPr lang="en-US" sz="1700" dirty="0"/>
          </a:p>
          <a:p>
            <a:r>
              <a:rPr lang="en-US" sz="1700" b="1" dirty="0"/>
              <a:t>Partner B: </a:t>
            </a:r>
            <a:r>
              <a:rPr lang="en-US" sz="1700" dirty="0"/>
              <a:t>I notice that the rabbit is in the field with the carrots.  What other details can you add?</a:t>
            </a:r>
          </a:p>
          <a:p>
            <a:endParaRPr lang="en-US" sz="1700" dirty="0"/>
          </a:p>
          <a:p>
            <a:endParaRPr lang="en-US" sz="1700" dirty="0"/>
          </a:p>
          <a:p>
            <a:endParaRPr lang="en-US" sz="1700" dirty="0"/>
          </a:p>
          <a:p>
            <a:r>
              <a:rPr lang="en-US" sz="1700" b="1" dirty="0"/>
              <a:t>Partner B</a:t>
            </a:r>
            <a:r>
              <a:rPr lang="en-US" sz="1700" dirty="0"/>
              <a:t>: I would like to add that the rabbit is hopping away over the carrots and the shovel.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7" y="857799"/>
            <a:ext cx="1090545" cy="953154"/>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877" y="725079"/>
            <a:ext cx="862435" cy="870572"/>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42912" y="-44457"/>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959901"/>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79219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707" y="533019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155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609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229223"/>
            <a:ext cx="1199599" cy="1048469"/>
          </a:xfrm>
          <a:prstGeom prst="rect">
            <a:avLst/>
          </a:prstGeom>
        </p:spPr>
      </p:pic>
    </p:spTree>
    <p:extLst>
      <p:ext uri="{BB962C8B-B14F-4D97-AF65-F5344CB8AC3E}">
        <p14:creationId xmlns:p14="http://schemas.microsoft.com/office/powerpoint/2010/main" val="34966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54285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6703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6472" y="729836"/>
            <a:ext cx="5466066" cy="5271173"/>
          </a:xfrm>
          <a:prstGeom prst="rect">
            <a:avLst/>
          </a:prstGeom>
        </p:spPr>
      </p:pic>
      <p:pic>
        <p:nvPicPr>
          <p:cNvPr id="2" name="Online Media 1" descr="Recorded Sound">
            <a:hlinkClick r:id="" action="ppaction://media"/>
            <a:extLst>
              <a:ext uri="{FF2B5EF4-FFF2-40B4-BE49-F238E27FC236}">
                <a16:creationId xmlns:a16="http://schemas.microsoft.com/office/drawing/2014/main" id="{502E0000-51F9-8F49-9419-942BBA99AB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5513" y="22161"/>
            <a:ext cx="812800" cy="812800"/>
          </a:xfrm>
          <a:prstGeom prst="rect">
            <a:avLst/>
          </a:prstGeom>
          <a:ln>
            <a:solidFill>
              <a:schemeClr val="accent1"/>
            </a:solidFill>
          </a:ln>
        </p:spPr>
      </p:pic>
    </p:spTree>
    <p:extLst>
      <p:ext uri="{BB962C8B-B14F-4D97-AF65-F5344CB8AC3E}">
        <p14:creationId xmlns:p14="http://schemas.microsoft.com/office/powerpoint/2010/main" val="46522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animals. </a:t>
            </a:r>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I notice a fox. </a:t>
            </a:r>
          </a:p>
          <a:p>
            <a:endParaRPr lang="en-US" sz="1700" b="1" dirty="0"/>
          </a:p>
          <a:p>
            <a:endParaRPr lang="en-US" sz="1700" b="1" dirty="0"/>
          </a:p>
          <a:p>
            <a:endParaRPr lang="en-US" sz="1700" b="1" dirty="0"/>
          </a:p>
          <a:p>
            <a:endParaRPr lang="en-US" sz="1700" b="1" dirty="0"/>
          </a:p>
          <a:p>
            <a:endParaRPr lang="en-US" sz="1700" b="1" dirty="0"/>
          </a:p>
          <a:p>
            <a:endParaRPr lang="en-US" sz="1700" b="1" dirty="0"/>
          </a:p>
          <a:p>
            <a:r>
              <a:rPr lang="en-US" sz="1700" b="1" dirty="0"/>
              <a:t>Partner A: </a:t>
            </a:r>
            <a:r>
              <a:rPr lang="en-US" sz="1700" dirty="0"/>
              <a:t>I notice a shovel. </a:t>
            </a:r>
          </a:p>
          <a:p>
            <a:endParaRPr lang="en-US" sz="1700" dirty="0"/>
          </a:p>
          <a:p>
            <a:endParaRPr lang="en-US" sz="1700" dirty="0"/>
          </a:p>
          <a:p>
            <a:endParaRPr lang="en-US" sz="1700" dirty="0"/>
          </a:p>
          <a:p>
            <a:endParaRPr lang="en-US" sz="1700" dirty="0"/>
          </a:p>
          <a:p>
            <a:r>
              <a:rPr lang="en-US" sz="1700" b="1" dirty="0"/>
              <a:t>Partner A: </a:t>
            </a:r>
            <a:r>
              <a:rPr lang="en-US" sz="1700" dirty="0"/>
              <a:t>I notice the raccoon.</a:t>
            </a:r>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I notice the sun. </a:t>
            </a:r>
          </a:p>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I notice carrots. </a:t>
            </a:r>
          </a:p>
          <a:p>
            <a:endParaRPr lang="en-US" sz="1700" dirty="0"/>
          </a:p>
          <a:p>
            <a:endParaRPr lang="en-US" sz="1700" dirty="0"/>
          </a:p>
          <a:p>
            <a:endParaRPr lang="en-US" sz="1700" dirty="0"/>
          </a:p>
          <a:p>
            <a:endParaRPr lang="en-US" sz="1700" dirty="0"/>
          </a:p>
          <a:p>
            <a:endParaRPr lang="en-US" sz="1700" dirty="0"/>
          </a:p>
          <a:p>
            <a:endParaRPr lang="en-US" sz="1700" dirty="0"/>
          </a:p>
          <a:p>
            <a:r>
              <a:rPr lang="en-US" sz="1700" b="1" dirty="0"/>
              <a:t>Partner B: </a:t>
            </a:r>
            <a:r>
              <a:rPr lang="en-US" sz="1700" dirty="0"/>
              <a:t>My dad uses a shovel at work.</a:t>
            </a:r>
          </a:p>
          <a:p>
            <a:endParaRPr lang="en-US" sz="1700" dirty="0"/>
          </a:p>
          <a:p>
            <a:endParaRPr lang="en-US" sz="1700" dirty="0"/>
          </a:p>
          <a:p>
            <a:endParaRPr lang="en-US" sz="1700" dirty="0"/>
          </a:p>
          <a:p>
            <a:r>
              <a:rPr lang="en-US" sz="1700" b="1" dirty="0"/>
              <a:t>Partner B</a:t>
            </a:r>
            <a:r>
              <a:rPr lang="en-US" sz="1700" dirty="0"/>
              <a:t>: I like garden.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4" y="82936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03" y="62440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42908" y="-98430"/>
            <a:ext cx="8229600" cy="1001712"/>
          </a:xfrm>
        </p:spPr>
        <p:txBody>
          <a:bodyPr>
            <a:normAutofit/>
          </a:bodyPr>
          <a:lstStyle/>
          <a:p>
            <a:pPr algn="ctr"/>
            <a:r>
              <a:rPr lang="en-US" sz="2800" b="1" u="sng" dirty="0">
                <a:solidFill>
                  <a:schemeClr val="tx1"/>
                </a:solidFill>
              </a:rPr>
              <a:t>Visual Text </a:t>
            </a:r>
            <a:r>
              <a:rPr lang="en-US" sz="2800" b="1" dirty="0">
                <a:solidFill>
                  <a:schemeClr val="tx1"/>
                </a:solidFill>
              </a:rPr>
              <a:t>Non- Model</a:t>
            </a:r>
            <a:br>
              <a:rPr lang="en-US" sz="2800" b="1"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03" y="216240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03" y="373505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02" y="534855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4" y="223077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4" y="380532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 y="5248446"/>
            <a:ext cx="1199599" cy="1048469"/>
          </a:xfrm>
          <a:prstGeom prst="rect">
            <a:avLst/>
          </a:prstGeom>
        </p:spPr>
      </p:pic>
    </p:spTree>
    <p:extLst>
      <p:ext uri="{BB962C8B-B14F-4D97-AF65-F5344CB8AC3E}">
        <p14:creationId xmlns:p14="http://schemas.microsoft.com/office/powerpoint/2010/main" val="7399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11381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405" y="726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285028"/>
            <a:ext cx="7924800" cy="4862296"/>
          </a:xfrm>
          <a:prstGeom prst="rect">
            <a:avLst/>
          </a:prstGeom>
        </p:spPr>
      </p:pic>
    </p:spTree>
    <p:extLst>
      <p:ext uri="{BB962C8B-B14F-4D97-AF65-F5344CB8AC3E}">
        <p14:creationId xmlns:p14="http://schemas.microsoft.com/office/powerpoint/2010/main" val="349413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Provide details.</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733A9FFB-31E5-0C4F-9903-B38D160930D6}"/>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217664" y="2055003"/>
            <a:ext cx="4919113" cy="3986374"/>
          </a:xfrm>
          <a:prstGeom prst="rect">
            <a:avLst/>
          </a:prstGeom>
          <a:solidFill>
            <a:schemeClr val="bg1"/>
          </a:solidFill>
          <a:ln w="57150">
            <a:solidFill>
              <a:srgbClr val="00B050"/>
            </a:solidFill>
            <a:miter lim="800000"/>
            <a:headEnd/>
            <a:tailEnd/>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8486" y="2055003"/>
            <a:ext cx="3533347" cy="3986374"/>
          </a:xfrm>
          <a:prstGeom prst="rect">
            <a:avLst/>
          </a:prstGeom>
        </p:spPr>
      </p:pic>
    </p:spTree>
    <p:extLst>
      <p:ext uri="{BB962C8B-B14F-4D97-AF65-F5344CB8AC3E}">
        <p14:creationId xmlns:p14="http://schemas.microsoft.com/office/powerpoint/2010/main" val="119406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791395" y="1745313"/>
            <a:ext cx="7543800" cy="4147487"/>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635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2</a:t>
            </a:r>
            <a:r>
              <a:rPr lang="en-US" sz="4800" baseline="30000" dirty="0">
                <a:solidFill>
                  <a:schemeClr val="tx1"/>
                </a:solidFill>
              </a:rPr>
              <a:t>nd</a:t>
            </a:r>
            <a:r>
              <a:rPr lang="en-US" sz="4800" dirty="0">
                <a:solidFill>
                  <a:schemeClr val="tx1"/>
                </a:solidFill>
              </a:rPr>
              <a:t> Grade</a:t>
            </a:r>
          </a:p>
          <a:p>
            <a:r>
              <a:rPr lang="en-US" sz="4800" dirty="0">
                <a:solidFill>
                  <a:schemeClr val="tx1"/>
                </a:solidFill>
              </a:rPr>
              <a:t>Lesson 5</a:t>
            </a:r>
          </a:p>
        </p:txBody>
      </p:sp>
    </p:spTree>
    <p:extLst>
      <p:ext uri="{BB962C8B-B14F-4D97-AF65-F5344CB8AC3E}">
        <p14:creationId xmlns:p14="http://schemas.microsoft.com/office/powerpoint/2010/main" val="770333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a:t>
            </a:r>
            <a:r>
              <a:rPr lang="en-US" sz="2800">
                <a:solidFill>
                  <a:schemeClr val="tx1"/>
                </a:solidFill>
              </a:rPr>
              <a:t>Skill- CLARIFY </a:t>
            </a:r>
            <a:r>
              <a:rPr lang="en-US" sz="2800" dirty="0">
                <a:solidFill>
                  <a:schemeClr val="tx1"/>
                </a:solidFill>
              </a:rPr>
              <a:t>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511060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1003692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2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1124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49445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0900" y="211138"/>
            <a:ext cx="7543800" cy="855662"/>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431800" y="1168400"/>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do you notice?</a:t>
            </a:r>
          </a:p>
          <a:p>
            <a:endParaRPr lang="en-US" sz="2800" dirty="0">
              <a:latin typeface="Calibri"/>
              <a:cs typeface="Calibri"/>
            </a:endParaRPr>
          </a:p>
          <a:p>
            <a:r>
              <a:rPr lang="en-US" sz="2800" dirty="0">
                <a:latin typeface="Calibri"/>
                <a:cs typeface="Calibri"/>
              </a:rPr>
              <a:t>What other details can you add?</a:t>
            </a:r>
          </a:p>
          <a:p>
            <a:endParaRPr lang="en-US" sz="2800" dirty="0">
              <a:latin typeface="Calibri"/>
              <a:cs typeface="Calibri"/>
            </a:endParaRPr>
          </a:p>
          <a:p>
            <a:r>
              <a:rPr lang="en-US" sz="2800" dirty="0">
                <a:latin typeface="Calibri"/>
                <a:cs typeface="Calibri"/>
              </a:rPr>
              <a:t>What else do you notice?</a:t>
            </a:r>
          </a:p>
          <a:p>
            <a:endParaRPr lang="en-US" sz="2800" dirty="0">
              <a:latin typeface="Calibri"/>
              <a:cs typeface="Calibri"/>
            </a:endParaRPr>
          </a:p>
          <a:p>
            <a:r>
              <a:rPr lang="en-US" sz="2800" dirty="0">
                <a:latin typeface="Calibri"/>
                <a:cs typeface="Calibri"/>
              </a:rPr>
              <a:t>Tell me more about…</a:t>
            </a:r>
          </a:p>
          <a:p>
            <a:pPr marL="0" indent="0">
              <a:buNone/>
            </a:pPr>
            <a:r>
              <a:rPr lang="en-US" sz="3600" dirty="0">
                <a:latin typeface="Calibri"/>
                <a:cs typeface="Calibri"/>
              </a:rPr>
              <a:t>	</a:t>
            </a:r>
          </a:p>
        </p:txBody>
      </p:sp>
      <p:sp>
        <p:nvSpPr>
          <p:cNvPr id="5" name="Content Placeholder 2"/>
          <p:cNvSpPr txBox="1">
            <a:spLocks/>
          </p:cNvSpPr>
          <p:nvPr/>
        </p:nvSpPr>
        <p:spPr>
          <a:xfrm>
            <a:off x="4749800" y="11684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2800" dirty="0">
                <a:latin typeface="Calibri"/>
                <a:cs typeface="Calibri"/>
              </a:rPr>
              <a:t>I notice that…</a:t>
            </a:r>
          </a:p>
          <a:p>
            <a:endParaRPr lang="en-US" sz="2800" dirty="0">
              <a:latin typeface="Calibri"/>
              <a:cs typeface="Calibri"/>
            </a:endParaRPr>
          </a:p>
          <a:p>
            <a:r>
              <a:rPr lang="en-US" sz="2800" dirty="0">
                <a:latin typeface="Calibri"/>
                <a:cs typeface="Calibri"/>
              </a:rPr>
              <a:t>Another detail I notice…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also notice…</a:t>
            </a:r>
          </a:p>
          <a:p>
            <a:endParaRPr lang="en-US" sz="2800" dirty="0">
              <a:latin typeface="Calibri"/>
              <a:cs typeface="Calibri"/>
            </a:endParaRPr>
          </a:p>
          <a:p>
            <a:r>
              <a:rPr lang="en-US" sz="2800" dirty="0">
                <a:latin typeface="Calibri"/>
                <a:cs typeface="Calibri"/>
              </a:rPr>
              <a:t>I would like to add,…</a:t>
            </a:r>
          </a:p>
        </p:txBody>
      </p:sp>
    </p:spTree>
    <p:extLst>
      <p:ext uri="{BB962C8B-B14F-4D97-AF65-F5344CB8AC3E}">
        <p14:creationId xmlns:p14="http://schemas.microsoft.com/office/powerpoint/2010/main" val="1399903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1904109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813" y="898161"/>
            <a:ext cx="5743575" cy="5250396"/>
          </a:xfrm>
          <a:prstGeom prst="rect">
            <a:avLst/>
          </a:prstGeom>
        </p:spPr>
      </p:pic>
    </p:spTree>
    <p:extLst>
      <p:ext uri="{BB962C8B-B14F-4D97-AF65-F5344CB8AC3E}">
        <p14:creationId xmlns:p14="http://schemas.microsoft.com/office/powerpoint/2010/main" val="5715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92" y="751866"/>
            <a:ext cx="5315571" cy="5271173"/>
          </a:xfrm>
          <a:prstGeom prst="rect">
            <a:avLst/>
          </a:prstGeom>
        </p:spPr>
      </p:pic>
      <p:pic>
        <p:nvPicPr>
          <p:cNvPr id="9" name="Online Media 1" descr="Recorded Sound">
            <a:hlinkClick r:id="" action="ppaction://media"/>
            <a:extLst>
              <a:ext uri="{FF2B5EF4-FFF2-40B4-BE49-F238E27FC236}">
                <a16:creationId xmlns:a16="http://schemas.microsoft.com/office/drawing/2014/main" id="{C71FC953-B5B0-6749-8246-8D605476B7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5262" y="22161"/>
            <a:ext cx="812800" cy="812800"/>
          </a:xfrm>
          <a:prstGeom prst="rect">
            <a:avLst/>
          </a:prstGeom>
          <a:ln>
            <a:solidFill>
              <a:schemeClr val="accent1"/>
            </a:solidFill>
          </a:ln>
        </p:spPr>
      </p:pic>
    </p:spTree>
    <p:extLst>
      <p:ext uri="{BB962C8B-B14F-4D97-AF65-F5344CB8AC3E}">
        <p14:creationId xmlns:p14="http://schemas.microsoft.com/office/powerpoint/2010/main" val="10025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4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three animals working and one animal playing in a field.  What do you notice? </a:t>
            </a:r>
            <a:endParaRPr lang="en-US" sz="1700" b="1" dirty="0"/>
          </a:p>
          <a:p>
            <a:endParaRPr lang="en-US" sz="1700" dirty="0"/>
          </a:p>
          <a:p>
            <a:endParaRPr lang="en-US" sz="1700" dirty="0"/>
          </a:p>
          <a:p>
            <a:r>
              <a:rPr lang="en-US" sz="1700" b="1" dirty="0"/>
              <a:t>Partner A:  </a:t>
            </a:r>
            <a:r>
              <a:rPr lang="en-US" sz="1700" dirty="0"/>
              <a:t>I would like to add that they are using long rakes.  Tell me more about the fox and the turtle.  </a:t>
            </a:r>
            <a:endParaRPr lang="en-US" sz="1700" b="1" dirty="0"/>
          </a:p>
          <a:p>
            <a:endParaRPr lang="en-US" sz="1700" b="1" dirty="0"/>
          </a:p>
          <a:p>
            <a:endParaRPr lang="en-US" sz="1700" b="1" dirty="0"/>
          </a:p>
          <a:p>
            <a:r>
              <a:rPr lang="en-US" sz="1700" b="1" dirty="0"/>
              <a:t>Partner A: </a:t>
            </a:r>
            <a:r>
              <a:rPr lang="en-US" sz="1700" dirty="0"/>
              <a:t>Another detail I notice is that the raccoon is planting with his red shovel.  What else do you notice? </a:t>
            </a:r>
            <a:endParaRPr lang="en-US" sz="1700" b="1" dirty="0"/>
          </a:p>
          <a:p>
            <a:endParaRPr lang="en-US" sz="1700" dirty="0"/>
          </a:p>
          <a:p>
            <a:endParaRPr lang="en-US" sz="1700" dirty="0"/>
          </a:p>
          <a:p>
            <a:r>
              <a:rPr lang="en-US" sz="1700" b="1" dirty="0"/>
              <a:t>Partner A: </a:t>
            </a:r>
            <a:r>
              <a:rPr lang="en-US" sz="1700" dirty="0"/>
              <a:t>I notice the rabbit is on a different hill from the other animals.  What is the rabbit doing? </a:t>
            </a:r>
            <a:endParaRPr lang="en-US" sz="1700" b="1" dirty="0"/>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I also notice a fox and a turtle raking the dirt.  What do you notice? </a:t>
            </a:r>
            <a:endParaRPr lang="en-US" sz="1700" b="1" dirty="0"/>
          </a:p>
          <a:p>
            <a:endParaRPr lang="en-US" sz="1700" b="1" dirty="0"/>
          </a:p>
          <a:p>
            <a:r>
              <a:rPr lang="en-US" sz="1700" b="1" dirty="0"/>
              <a:t>Partner B: </a:t>
            </a:r>
            <a:r>
              <a:rPr lang="en-US" sz="1700" dirty="0"/>
              <a:t>I notice they are planting using the rakes.  The sun is shining on them and they all have drops of sweat rolling down their brows.  What other details do you notice? </a:t>
            </a:r>
          </a:p>
          <a:p>
            <a:endParaRPr lang="en-US" sz="1700" dirty="0"/>
          </a:p>
          <a:p>
            <a:r>
              <a:rPr lang="en-US" sz="1700" b="1" dirty="0"/>
              <a:t>Partner B: </a:t>
            </a:r>
            <a:r>
              <a:rPr lang="en-US" sz="1700" dirty="0"/>
              <a:t>I notice that the rabbit is in the field with the carrots.  What other details can you add? </a:t>
            </a:r>
            <a:endParaRPr lang="en-US" sz="1700" b="1" dirty="0"/>
          </a:p>
          <a:p>
            <a:endParaRPr lang="en-US" sz="1700" dirty="0"/>
          </a:p>
          <a:p>
            <a:endParaRPr lang="en-US" sz="1700" dirty="0"/>
          </a:p>
          <a:p>
            <a:endParaRPr lang="en-US" sz="1700" dirty="0"/>
          </a:p>
          <a:p>
            <a:r>
              <a:rPr lang="en-US" sz="1700" b="1" dirty="0"/>
              <a:t>Partner B</a:t>
            </a:r>
            <a:r>
              <a:rPr lang="en-US" sz="1700" dirty="0"/>
              <a:t>: I would like to add that the rabbit is hopping away over the carrots and the shovel. </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433"/>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331" y="681550"/>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57199" y="-82552"/>
            <a:ext cx="8229600" cy="1001713"/>
          </a:xfrm>
        </p:spPr>
        <p:txBody>
          <a:bodyPr>
            <a:normAutofit/>
          </a:bodyPr>
          <a:lstStyle/>
          <a:p>
            <a:pPr algn="ctr"/>
            <a:r>
              <a:rPr lang="en-US" sz="2800" b="1" u="sng" dirty="0">
                <a:solidFill>
                  <a:schemeClr val="tx1"/>
                </a:solidFill>
              </a:rPr>
              <a:t>What makes this a model conversation?</a:t>
            </a:r>
            <a:r>
              <a:rPr lang="en-US" sz="2800" b="1" dirty="0">
                <a:solidFill>
                  <a:schemeClr val="tx1"/>
                </a:solidFill>
              </a:rPr>
              <a: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331" y="195990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331" y="3792192"/>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2283" y="533018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484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938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243511"/>
            <a:ext cx="1199599" cy="1048469"/>
          </a:xfrm>
          <a:prstGeom prst="rect">
            <a:avLst/>
          </a:prstGeom>
        </p:spPr>
      </p:pic>
    </p:spTree>
    <p:extLst>
      <p:ext uri="{BB962C8B-B14F-4D97-AF65-F5344CB8AC3E}">
        <p14:creationId xmlns:p14="http://schemas.microsoft.com/office/powerpoint/2010/main" val="80936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5"/>
          </a:xfrm>
          <a:prstGeom prst="rect">
            <a:avLst/>
          </a:prstGeom>
          <a:noFill/>
        </p:spPr>
        <p:txBody>
          <a:bodyPr wrap="square" rtlCol="0">
            <a:spAutoFit/>
          </a:bodyPr>
          <a:lstStyle/>
          <a:p>
            <a:r>
              <a:rPr lang="en-US" sz="1700" b="1" dirty="0"/>
              <a:t>Partner A: </a:t>
            </a:r>
            <a:r>
              <a:rPr lang="en-US" sz="1700" dirty="0"/>
              <a:t>I notice three animals working and one animal playing in a field.  What do you notice? </a:t>
            </a:r>
            <a:endParaRPr lang="en-US" sz="1700" b="1" dirty="0"/>
          </a:p>
          <a:p>
            <a:endParaRPr lang="en-US" sz="1700" dirty="0"/>
          </a:p>
          <a:p>
            <a:endParaRPr lang="en-US" sz="1700" dirty="0"/>
          </a:p>
          <a:p>
            <a:r>
              <a:rPr lang="en-US" sz="1700" b="1" dirty="0"/>
              <a:t>Partner A:  </a:t>
            </a:r>
            <a:r>
              <a:rPr lang="en-US" sz="1700" dirty="0"/>
              <a:t>I would like to add that they are using long rakes.  Tell me more about the fox and the turtle.  </a:t>
            </a:r>
            <a:endParaRPr lang="en-US" sz="1700" b="1" dirty="0"/>
          </a:p>
          <a:p>
            <a:endParaRPr lang="en-US" sz="1700" b="1" dirty="0"/>
          </a:p>
          <a:p>
            <a:endParaRPr lang="en-US" sz="1700" b="1" dirty="0"/>
          </a:p>
          <a:p>
            <a:r>
              <a:rPr lang="en-US" sz="1700" b="1" dirty="0"/>
              <a:t>Partner A: </a:t>
            </a:r>
            <a:r>
              <a:rPr lang="en-US" sz="1700" dirty="0"/>
              <a:t>Another detail I notice is that the raccoon is planting with his red shovel.  What else do you notice? </a:t>
            </a:r>
            <a:r>
              <a:rPr lang="en-US" sz="1700" b="1" dirty="0"/>
              <a:t>CL</a:t>
            </a:r>
          </a:p>
          <a:p>
            <a:endParaRPr lang="en-US" sz="1700" dirty="0"/>
          </a:p>
          <a:p>
            <a:endParaRPr lang="en-US" sz="1700" dirty="0"/>
          </a:p>
          <a:p>
            <a:r>
              <a:rPr lang="en-US" sz="1700" b="1" dirty="0"/>
              <a:t>Partner A: </a:t>
            </a:r>
            <a:r>
              <a:rPr lang="en-US" sz="1700" dirty="0"/>
              <a:t>I notice the rabbit is on a different hill from the other animals.  What is the rabbit doing? </a:t>
            </a:r>
            <a:r>
              <a:rPr lang="en-US" sz="1700" b="1" dirty="0"/>
              <a:t>CL</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I also notice a fox and a turtle raking the dirt.  What do you notice? </a:t>
            </a:r>
            <a:endParaRPr lang="en-US" sz="1700" b="1" dirty="0"/>
          </a:p>
          <a:p>
            <a:endParaRPr lang="en-US" sz="1700" b="1" dirty="0"/>
          </a:p>
          <a:p>
            <a:r>
              <a:rPr lang="en-US" sz="1700" b="1" dirty="0"/>
              <a:t>Partner B: </a:t>
            </a:r>
            <a:r>
              <a:rPr lang="en-US" sz="1700" dirty="0"/>
              <a:t>I notice they are planting using the rakes.  The sun is shining on them and they all have drops of sweat rolling down their brows.  What other details do you notice? </a:t>
            </a:r>
            <a:r>
              <a:rPr lang="en-US" sz="1700" b="1" dirty="0"/>
              <a:t>CL</a:t>
            </a:r>
          </a:p>
          <a:p>
            <a:endParaRPr lang="en-US" sz="1700" dirty="0"/>
          </a:p>
          <a:p>
            <a:r>
              <a:rPr lang="en-US" sz="1700" b="1" dirty="0"/>
              <a:t>Partner B: </a:t>
            </a:r>
            <a:r>
              <a:rPr lang="en-US" sz="1700" dirty="0"/>
              <a:t>I notice that the rabbit is in the field with the carrots.  What other details can you add? </a:t>
            </a:r>
            <a:r>
              <a:rPr lang="en-US" sz="1700" b="1" dirty="0"/>
              <a:t>CL</a:t>
            </a:r>
          </a:p>
          <a:p>
            <a:endParaRPr lang="en-US" sz="1700" dirty="0"/>
          </a:p>
          <a:p>
            <a:endParaRPr lang="en-US" sz="1700" dirty="0"/>
          </a:p>
          <a:p>
            <a:endParaRPr lang="en-US" sz="1700" dirty="0"/>
          </a:p>
          <a:p>
            <a:r>
              <a:rPr lang="en-US" sz="1700" b="1" dirty="0"/>
              <a:t>Partner B</a:t>
            </a:r>
            <a:r>
              <a:rPr lang="en-US" sz="1700" dirty="0"/>
              <a:t>: I would like to add that the rabbit is hopping away over the carrots and the shovel. </a:t>
            </a:r>
            <a:r>
              <a:rPr lang="en-US" sz="1700" b="1" dirty="0"/>
              <a:t>CL</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433"/>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331" y="681550"/>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57199" y="-82552"/>
            <a:ext cx="8229600" cy="1001713"/>
          </a:xfrm>
        </p:spPr>
        <p:txBody>
          <a:bodyPr>
            <a:normAutofit/>
          </a:bodyPr>
          <a:lstStyle/>
          <a:p>
            <a:pPr algn="ctr"/>
            <a:r>
              <a:rPr lang="en-US" sz="2800" b="1" u="sng" dirty="0">
                <a:solidFill>
                  <a:schemeClr val="tx1"/>
                </a:solidFill>
              </a:rPr>
              <a:t>Understanding the Skill of CREATE and CLARIFY</a:t>
            </a:r>
            <a:endParaRPr lang="en-US" sz="2800" b="1" dirty="0">
              <a:solidFill>
                <a:schemeClr val="tx1"/>
              </a:solidFill>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331" y="195990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331" y="3792192"/>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2283" y="533018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484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938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243511"/>
            <a:ext cx="1199599" cy="1048469"/>
          </a:xfrm>
          <a:prstGeom prst="rect">
            <a:avLst/>
          </a:prstGeom>
        </p:spPr>
      </p:pic>
      <p:cxnSp>
        <p:nvCxnSpPr>
          <p:cNvPr id="15" name="Straight Connector 14"/>
          <p:cNvCxnSpPr/>
          <p:nvPr/>
        </p:nvCxnSpPr>
        <p:spPr>
          <a:xfrm flipV="1">
            <a:off x="2260600" y="1371600"/>
            <a:ext cx="1375229" cy="1520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199598" y="1598807"/>
            <a:ext cx="3110184" cy="1520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199598" y="1867255"/>
            <a:ext cx="1061002" cy="15732"/>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351862" y="1867255"/>
            <a:ext cx="1784709"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91314" y="1355611"/>
            <a:ext cx="1377554"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cxnSpLocks/>
          </p:cNvCxnSpPr>
          <p:nvPr/>
        </p:nvCxnSpPr>
        <p:spPr>
          <a:xfrm>
            <a:off x="6640897" y="1605255"/>
            <a:ext cx="1081060" cy="1152"/>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4682977" y="1866715"/>
            <a:ext cx="740243"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405123" y="2667322"/>
            <a:ext cx="1731448"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350087" y="3146137"/>
            <a:ext cx="2786484" cy="24693"/>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617124" y="2373221"/>
            <a:ext cx="1055036" cy="760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142092" y="2667322"/>
            <a:ext cx="841739"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4694847" y="2910015"/>
            <a:ext cx="2868114" cy="44356"/>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707024" y="3158483"/>
            <a:ext cx="3276807" cy="3858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4640909" y="3444398"/>
            <a:ext cx="1055036" cy="760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639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193579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8742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92" y="751866"/>
            <a:ext cx="5315571" cy="5271173"/>
          </a:xfrm>
          <a:prstGeom prst="rect">
            <a:avLst/>
          </a:prstGeom>
        </p:spPr>
      </p:pic>
      <p:pic>
        <p:nvPicPr>
          <p:cNvPr id="9" name="Online Media 1" descr="Recorded Sound">
            <a:hlinkClick r:id="" action="ppaction://media"/>
            <a:extLst>
              <a:ext uri="{FF2B5EF4-FFF2-40B4-BE49-F238E27FC236}">
                <a16:creationId xmlns:a16="http://schemas.microsoft.com/office/drawing/2014/main" id="{C857CA54-7DFE-CA42-9034-7C00E2A2EE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5513" y="22161"/>
            <a:ext cx="812800" cy="812800"/>
          </a:xfrm>
          <a:prstGeom prst="rect">
            <a:avLst/>
          </a:prstGeom>
          <a:ln>
            <a:solidFill>
              <a:schemeClr val="accent1"/>
            </a:solidFill>
          </a:ln>
        </p:spPr>
      </p:pic>
    </p:spTree>
    <p:extLst>
      <p:ext uri="{BB962C8B-B14F-4D97-AF65-F5344CB8AC3E}">
        <p14:creationId xmlns:p14="http://schemas.microsoft.com/office/powerpoint/2010/main" val="20300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3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animals. </a:t>
            </a:r>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I notice a fox. </a:t>
            </a:r>
          </a:p>
          <a:p>
            <a:endParaRPr lang="en-US" sz="1700" b="1" dirty="0"/>
          </a:p>
          <a:p>
            <a:endParaRPr lang="en-US" sz="1700" b="1" dirty="0"/>
          </a:p>
          <a:p>
            <a:endParaRPr lang="en-US" sz="1700" b="1" dirty="0"/>
          </a:p>
          <a:p>
            <a:endParaRPr lang="en-US" sz="1700" b="1" dirty="0"/>
          </a:p>
          <a:p>
            <a:endParaRPr lang="en-US" sz="1700" b="1" dirty="0"/>
          </a:p>
          <a:p>
            <a:endParaRPr lang="en-US" sz="1700" b="1" dirty="0"/>
          </a:p>
          <a:p>
            <a:r>
              <a:rPr lang="en-US" sz="1700" b="1" dirty="0"/>
              <a:t>Partner A: </a:t>
            </a:r>
            <a:r>
              <a:rPr lang="en-US" sz="1700" dirty="0"/>
              <a:t>I notice a shovel. </a:t>
            </a:r>
          </a:p>
          <a:p>
            <a:endParaRPr lang="en-US" sz="1700" dirty="0"/>
          </a:p>
          <a:p>
            <a:endParaRPr lang="en-US" sz="1700" dirty="0"/>
          </a:p>
          <a:p>
            <a:endParaRPr lang="en-US" sz="1700" dirty="0"/>
          </a:p>
          <a:p>
            <a:endParaRPr lang="en-US" sz="1700" dirty="0"/>
          </a:p>
          <a:p>
            <a:r>
              <a:rPr lang="en-US" sz="1700" b="1" dirty="0"/>
              <a:t>Partner A: </a:t>
            </a:r>
            <a:r>
              <a:rPr lang="en-US" sz="1700" dirty="0"/>
              <a:t>I notice the raccoon.</a:t>
            </a:r>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I notice the sun. </a:t>
            </a:r>
          </a:p>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I notice carrots. </a:t>
            </a:r>
          </a:p>
          <a:p>
            <a:endParaRPr lang="en-US" sz="1700" dirty="0"/>
          </a:p>
          <a:p>
            <a:endParaRPr lang="en-US" sz="1700" dirty="0"/>
          </a:p>
          <a:p>
            <a:endParaRPr lang="en-US" sz="1700" dirty="0"/>
          </a:p>
          <a:p>
            <a:endParaRPr lang="en-US" sz="1700" dirty="0"/>
          </a:p>
          <a:p>
            <a:endParaRPr lang="en-US" sz="1700" dirty="0"/>
          </a:p>
          <a:p>
            <a:endParaRPr lang="en-US" sz="1700" dirty="0"/>
          </a:p>
          <a:p>
            <a:r>
              <a:rPr lang="en-US" sz="1700" b="1" dirty="0"/>
              <a:t>Partner B: </a:t>
            </a:r>
            <a:r>
              <a:rPr lang="en-US" sz="1700" dirty="0"/>
              <a:t>My dad uses a shovel at work.</a:t>
            </a:r>
          </a:p>
          <a:p>
            <a:endParaRPr lang="en-US" sz="1700" dirty="0"/>
          </a:p>
          <a:p>
            <a:endParaRPr lang="en-US" sz="1700" dirty="0"/>
          </a:p>
          <a:p>
            <a:endParaRPr lang="en-US" sz="1700" dirty="0"/>
          </a:p>
          <a:p>
            <a:r>
              <a:rPr lang="en-US" sz="1700" b="1" dirty="0"/>
              <a:t>Partner B</a:t>
            </a:r>
            <a:r>
              <a:rPr lang="en-US" sz="1700" dirty="0"/>
              <a:t>: I like garden.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4" y="82936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03" y="62440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42908" y="-98430"/>
            <a:ext cx="8229600" cy="1001712"/>
          </a:xfrm>
        </p:spPr>
        <p:txBody>
          <a:bodyPr>
            <a:normAutofit/>
          </a:bodyPr>
          <a:lstStyle/>
          <a:p>
            <a:pPr algn="ctr"/>
            <a:r>
              <a:rPr lang="en-US" sz="2800" b="1" u="sng" dirty="0">
                <a:solidFill>
                  <a:schemeClr val="tx1"/>
                </a:solidFill>
              </a:rPr>
              <a:t>Review </a:t>
            </a:r>
            <a:r>
              <a:rPr lang="en-US" sz="2800" b="1" dirty="0">
                <a:solidFill>
                  <a:schemeClr val="tx1"/>
                </a:solidFill>
              </a:rPr>
              <a:t>Non- Model</a:t>
            </a:r>
            <a:br>
              <a:rPr lang="en-US" sz="2800" b="1"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03" y="216240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03" y="373505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02" y="534855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4" y="223077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4" y="380532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 y="5248446"/>
            <a:ext cx="1199599" cy="1048469"/>
          </a:xfrm>
          <a:prstGeom prst="rect">
            <a:avLst/>
          </a:prstGeom>
        </p:spPr>
      </p:pic>
    </p:spTree>
    <p:extLst>
      <p:ext uri="{BB962C8B-B14F-4D97-AF65-F5344CB8AC3E}">
        <p14:creationId xmlns:p14="http://schemas.microsoft.com/office/powerpoint/2010/main" val="2711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20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3B4D7ECF-4D95-4542-A6AE-B91180A89BED}"/>
              </a:ext>
            </a:extLst>
          </p:cNvPr>
          <p:cNvPicPr>
            <a:picLocks noChangeAspect="1"/>
          </p:cNvPicPr>
          <p:nvPr/>
        </p:nvPicPr>
        <p:blipFill>
          <a:blip r:embed="rId3"/>
          <a:stretch>
            <a:fillRect/>
          </a:stretch>
        </p:blipFill>
        <p:spPr>
          <a:xfrm>
            <a:off x="3929452" y="201168"/>
            <a:ext cx="4629332" cy="5990900"/>
          </a:xfrm>
          <a:prstGeom prst="rect">
            <a:avLst/>
          </a:prstGeom>
          <a:solidFill>
            <a:schemeClr val="bg1"/>
          </a:solidFill>
          <a:ln>
            <a:solidFill>
              <a:srgbClr val="000000"/>
            </a:solidFill>
          </a:ln>
        </p:spPr>
      </p:pic>
      <p:sp>
        <p:nvSpPr>
          <p:cNvPr id="6" name="TextBox 5">
            <a:extLst>
              <a:ext uri="{FF2B5EF4-FFF2-40B4-BE49-F238E27FC236}">
                <a16:creationId xmlns:a16="http://schemas.microsoft.com/office/drawing/2014/main" id="{CFF205D7-CD97-814E-ABE2-0978B58D77B2}"/>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24 of Start Smart 1.0 Lessons or Teacher Resources at end of </a:t>
            </a:r>
          </a:p>
          <a:p>
            <a:r>
              <a:rPr lang="en-US" dirty="0"/>
              <a:t>Power point</a:t>
            </a:r>
          </a:p>
        </p:txBody>
      </p:sp>
    </p:spTree>
    <p:extLst>
      <p:ext uri="{BB962C8B-B14F-4D97-AF65-F5344CB8AC3E}">
        <p14:creationId xmlns:p14="http://schemas.microsoft.com/office/powerpoint/2010/main" val="237507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7702" y="2832096"/>
            <a:ext cx="2421836"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551" y="898161"/>
            <a:ext cx="5984412" cy="5119422"/>
          </a:xfrm>
          <a:prstGeom prst="rect">
            <a:avLst/>
          </a:prstGeom>
        </p:spPr>
      </p:pic>
    </p:spTree>
    <p:extLst>
      <p:ext uri="{BB962C8B-B14F-4D97-AF65-F5344CB8AC3E}">
        <p14:creationId xmlns:p14="http://schemas.microsoft.com/office/powerpoint/2010/main" val="2147092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CLARIFY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466664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56629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2</a:t>
            </a:r>
            <a:r>
              <a:rPr lang="en-US" sz="4800" baseline="30000" dirty="0">
                <a:solidFill>
                  <a:schemeClr val="tx1"/>
                </a:solidFill>
              </a:rPr>
              <a:t>nd</a:t>
            </a:r>
            <a:r>
              <a:rPr lang="en-US" sz="4800" dirty="0">
                <a:solidFill>
                  <a:schemeClr val="tx1"/>
                </a:solidFill>
              </a:rPr>
              <a:t> GRADE</a:t>
            </a:r>
          </a:p>
          <a:p>
            <a:r>
              <a:rPr lang="en-US" sz="4800" dirty="0">
                <a:solidFill>
                  <a:schemeClr val="tx1"/>
                </a:solidFill>
              </a:rPr>
              <a:t>Lesson 6</a:t>
            </a:r>
          </a:p>
        </p:txBody>
      </p:sp>
    </p:spTree>
    <p:extLst>
      <p:ext uri="{BB962C8B-B14F-4D97-AF65-F5344CB8AC3E}">
        <p14:creationId xmlns:p14="http://schemas.microsoft.com/office/powerpoint/2010/main" val="1323802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138091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0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933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21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457325" y="354013"/>
            <a:ext cx="6848475" cy="5549900"/>
          </a:xfrm>
          <a:ln w="57150">
            <a:solidFill>
              <a:srgbClr val="00B050"/>
            </a:solidFill>
            <a:miter lim="800000"/>
            <a:headEnd/>
            <a:tailEnd/>
          </a:ln>
        </p:spPr>
      </p:pic>
    </p:spTree>
    <p:extLst>
      <p:ext uri="{BB962C8B-B14F-4D97-AF65-F5344CB8AC3E}">
        <p14:creationId xmlns:p14="http://schemas.microsoft.com/office/powerpoint/2010/main" val="649547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57935" y="2731979"/>
            <a:ext cx="2381833"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768" y="898160"/>
            <a:ext cx="6161346" cy="5019305"/>
          </a:xfrm>
          <a:prstGeom prst="rect">
            <a:avLst/>
          </a:prstGeom>
        </p:spPr>
      </p:pic>
    </p:spTree>
    <p:extLst>
      <p:ext uri="{BB962C8B-B14F-4D97-AF65-F5344CB8AC3E}">
        <p14:creationId xmlns:p14="http://schemas.microsoft.com/office/powerpoint/2010/main" val="2072840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2430"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43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421776"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3300" y="751867"/>
            <a:ext cx="5357813" cy="5271172"/>
          </a:xfrm>
          <a:prstGeom prst="rect">
            <a:avLst/>
          </a:prstGeom>
        </p:spPr>
      </p:pic>
      <p:pic>
        <p:nvPicPr>
          <p:cNvPr id="3" name="Online Media 2" descr="Recorded Sound">
            <a:hlinkClick r:id="" action="ppaction://media"/>
            <a:extLst>
              <a:ext uri="{FF2B5EF4-FFF2-40B4-BE49-F238E27FC236}">
                <a16:creationId xmlns:a16="http://schemas.microsoft.com/office/drawing/2014/main" id="{7D1D089E-A5AF-3B4B-BE33-A568208ED7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03357" y="180009"/>
            <a:ext cx="812800" cy="812800"/>
          </a:xfrm>
          <a:prstGeom prst="rect">
            <a:avLst/>
          </a:prstGeom>
          <a:ln>
            <a:solidFill>
              <a:schemeClr val="accent1"/>
            </a:solidFill>
          </a:ln>
        </p:spPr>
      </p:pic>
    </p:spTree>
    <p:extLst>
      <p:ext uri="{BB962C8B-B14F-4D97-AF65-F5344CB8AC3E}">
        <p14:creationId xmlns:p14="http://schemas.microsoft.com/office/powerpoint/2010/main" val="110188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1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5"/>
          </a:xfrm>
          <a:prstGeom prst="rect">
            <a:avLst/>
          </a:prstGeom>
          <a:noFill/>
        </p:spPr>
        <p:txBody>
          <a:bodyPr wrap="square" rtlCol="0">
            <a:spAutoFit/>
          </a:bodyPr>
          <a:lstStyle/>
          <a:p>
            <a:r>
              <a:rPr lang="en-US" sz="1700" b="1" dirty="0"/>
              <a:t>Partner A: </a:t>
            </a:r>
            <a:r>
              <a:rPr lang="en-US" sz="1700" dirty="0"/>
              <a:t>I notice the people and the house.  The main is pointing to the house.  What do you notice?</a:t>
            </a:r>
          </a:p>
          <a:p>
            <a:endParaRPr lang="en-US" sz="1700" dirty="0"/>
          </a:p>
          <a:p>
            <a:r>
              <a:rPr lang="en-US" sz="1700" b="1" dirty="0"/>
              <a:t>Partner A:  </a:t>
            </a:r>
            <a:r>
              <a:rPr lang="en-US" sz="1700" dirty="0"/>
              <a:t>I notice it is a two-story house.  It is pink and it has five white windows and a big white door.  What do you notice?</a:t>
            </a:r>
          </a:p>
          <a:p>
            <a:endParaRPr lang="en-US" sz="1700" b="1" dirty="0"/>
          </a:p>
          <a:p>
            <a:endParaRPr lang="en-US" sz="1700" b="1" dirty="0"/>
          </a:p>
          <a:p>
            <a:r>
              <a:rPr lang="en-US" sz="1700" b="1" dirty="0"/>
              <a:t>Partner A: </a:t>
            </a:r>
            <a:r>
              <a:rPr lang="en-US" sz="1700" dirty="0"/>
              <a:t>I also notice the tall palm tree.  Tell me more about the garden. </a:t>
            </a:r>
          </a:p>
          <a:p>
            <a:endParaRPr lang="en-US" sz="1700" dirty="0"/>
          </a:p>
          <a:p>
            <a:endParaRPr lang="en-US" sz="1700" dirty="0"/>
          </a:p>
          <a:p>
            <a:endParaRPr lang="en-US" sz="1700" dirty="0"/>
          </a:p>
          <a:p>
            <a:r>
              <a:rPr lang="en-US" sz="1700" b="1" dirty="0"/>
              <a:t>Partner A: </a:t>
            </a:r>
            <a:r>
              <a:rPr lang="en-US" sz="1700" dirty="0"/>
              <a:t>I notice the three people and the big pink two-story house.  What other details do you notice?</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I notice there are three people in front of the house.  Tell me more about the house.  </a:t>
            </a:r>
          </a:p>
          <a:p>
            <a:endParaRPr lang="en-US" sz="1700" b="1" dirty="0"/>
          </a:p>
          <a:p>
            <a:r>
              <a:rPr lang="en-US" sz="1700" b="1" dirty="0"/>
              <a:t>Partner B: </a:t>
            </a:r>
            <a:r>
              <a:rPr lang="en-US" sz="1700" dirty="0"/>
              <a:t>I notice the house has a garden with flowers and two palm trees.  What else do you notice?</a:t>
            </a:r>
          </a:p>
          <a:p>
            <a:endParaRPr lang="en-US" sz="1700" dirty="0"/>
          </a:p>
          <a:p>
            <a:endParaRPr lang="en-US" sz="1700" dirty="0"/>
          </a:p>
          <a:p>
            <a:endParaRPr lang="en-US" sz="1700" dirty="0"/>
          </a:p>
          <a:p>
            <a:r>
              <a:rPr lang="en-US" sz="1700" b="1" dirty="0"/>
              <a:t>Partner B: </a:t>
            </a:r>
            <a:r>
              <a:rPr lang="en-US" sz="1700" dirty="0"/>
              <a:t>I notice that the house has a garden with little pink flowers that match the color of the house.  What other detail can you add?</a:t>
            </a:r>
          </a:p>
          <a:p>
            <a:endParaRPr lang="en-US" sz="1700" dirty="0"/>
          </a:p>
          <a:p>
            <a:endParaRPr lang="en-US" sz="1700" dirty="0"/>
          </a:p>
          <a:p>
            <a:r>
              <a:rPr lang="en-US" sz="1700" b="1" dirty="0"/>
              <a:t>Partner B</a:t>
            </a:r>
            <a:r>
              <a:rPr lang="en-US" sz="1700" dirty="0"/>
              <a:t>: In front of the house, I notice a green lawn.  The garden also includes a palm tree and flowers on each side of the house.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71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887" y="681551"/>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57206" y="-82552"/>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887" y="1959901"/>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887" y="379219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839" y="533019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012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467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257799"/>
            <a:ext cx="1199599" cy="1048469"/>
          </a:xfrm>
          <a:prstGeom prst="rect">
            <a:avLst/>
          </a:prstGeom>
        </p:spPr>
      </p:pic>
    </p:spTree>
    <p:extLst>
      <p:ext uri="{BB962C8B-B14F-4D97-AF65-F5344CB8AC3E}">
        <p14:creationId xmlns:p14="http://schemas.microsoft.com/office/powerpoint/2010/main" val="5047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404813"/>
            <a:ext cx="6848475" cy="5549900"/>
          </a:xfrm>
          <a:ln w="57150">
            <a:solidFill>
              <a:srgbClr val="00B050"/>
            </a:solidFill>
            <a:miter lim="800000"/>
            <a:headEnd/>
            <a:tailEnd/>
          </a:ln>
        </p:spPr>
      </p:pic>
    </p:spTree>
    <p:extLst>
      <p:ext uri="{BB962C8B-B14F-4D97-AF65-F5344CB8AC3E}">
        <p14:creationId xmlns:p14="http://schemas.microsoft.com/office/powerpoint/2010/main" val="1917935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42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42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44991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3300" y="766155"/>
            <a:ext cx="5357813" cy="5271172"/>
          </a:xfrm>
          <a:prstGeom prst="rect">
            <a:avLst/>
          </a:prstGeom>
        </p:spPr>
      </p:pic>
      <p:pic>
        <p:nvPicPr>
          <p:cNvPr id="2" name="Online Media 1" descr="Recorded Sound">
            <a:hlinkClick r:id="" action="ppaction://media"/>
            <a:extLst>
              <a:ext uri="{FF2B5EF4-FFF2-40B4-BE49-F238E27FC236}">
                <a16:creationId xmlns:a16="http://schemas.microsoft.com/office/drawing/2014/main" id="{86A6D9FB-85C0-9E4C-A9F6-E161366B57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83479" y="22161"/>
            <a:ext cx="812800" cy="812800"/>
          </a:xfrm>
          <a:prstGeom prst="rect">
            <a:avLst/>
          </a:prstGeom>
          <a:ln>
            <a:solidFill>
              <a:schemeClr val="accent1"/>
            </a:solidFill>
          </a:ln>
        </p:spPr>
      </p:pic>
    </p:spTree>
    <p:extLst>
      <p:ext uri="{BB962C8B-B14F-4D97-AF65-F5344CB8AC3E}">
        <p14:creationId xmlns:p14="http://schemas.microsoft.com/office/powerpoint/2010/main" val="22277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1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324535"/>
          </a:xfrm>
          <a:prstGeom prst="rect">
            <a:avLst/>
          </a:prstGeom>
          <a:noFill/>
        </p:spPr>
        <p:txBody>
          <a:bodyPr wrap="square" rtlCol="0">
            <a:spAutoFit/>
          </a:bodyPr>
          <a:lstStyle/>
          <a:p>
            <a:r>
              <a:rPr lang="en-US" sz="1700" b="1" dirty="0"/>
              <a:t>Partner A: </a:t>
            </a:r>
            <a:r>
              <a:rPr lang="en-US" sz="1700" dirty="0"/>
              <a:t>I see the people in the house.</a:t>
            </a:r>
          </a:p>
          <a:p>
            <a:endParaRPr lang="en-US" sz="1700" dirty="0"/>
          </a:p>
          <a:p>
            <a:endParaRPr lang="en-US" sz="1700" dirty="0"/>
          </a:p>
          <a:p>
            <a:endParaRPr lang="en-US" sz="1700" dirty="0"/>
          </a:p>
          <a:p>
            <a:r>
              <a:rPr lang="en-US" sz="1700" b="1" dirty="0"/>
              <a:t>Partner A:  </a:t>
            </a:r>
            <a:r>
              <a:rPr lang="en-US" sz="1700" dirty="0"/>
              <a:t>The man is pointing behind him. </a:t>
            </a:r>
            <a:endParaRPr lang="en-US" sz="1700" b="1" dirty="0"/>
          </a:p>
          <a:p>
            <a:endParaRPr lang="en-US" sz="1700" b="1" dirty="0"/>
          </a:p>
          <a:p>
            <a:endParaRPr lang="en-US" sz="1700" b="1" dirty="0"/>
          </a:p>
          <a:p>
            <a:endParaRPr lang="en-US" sz="1700" b="1" dirty="0"/>
          </a:p>
          <a:p>
            <a:r>
              <a:rPr lang="en-US" sz="1700" b="1" dirty="0"/>
              <a:t>Partner A: </a:t>
            </a:r>
            <a:r>
              <a:rPr lang="en-US" sz="1700" dirty="0"/>
              <a:t>Tell me something. </a:t>
            </a:r>
          </a:p>
          <a:p>
            <a:endParaRPr lang="en-US" sz="1700" dirty="0"/>
          </a:p>
          <a:p>
            <a:endParaRPr lang="en-US" sz="1700" dirty="0"/>
          </a:p>
          <a:p>
            <a:endParaRPr lang="en-US" sz="1700" dirty="0"/>
          </a:p>
          <a:p>
            <a:r>
              <a:rPr lang="en-US" sz="1700" b="1" dirty="0"/>
              <a:t>Partner A: </a:t>
            </a:r>
            <a:r>
              <a:rPr lang="en-US" sz="1700" dirty="0"/>
              <a:t>It is a two-story house.</a:t>
            </a:r>
          </a:p>
          <a:p>
            <a:endParaRPr lang="en-US" sz="1700" dirty="0"/>
          </a:p>
          <a:p>
            <a:endParaRPr lang="en-US" sz="1700" dirty="0"/>
          </a:p>
          <a:p>
            <a:endParaRPr lang="en-US" sz="1700" dirty="0"/>
          </a:p>
          <a:p>
            <a:r>
              <a:rPr lang="en-US" sz="1700" b="1" dirty="0"/>
              <a:t>Partner A</a:t>
            </a:r>
            <a:r>
              <a:rPr lang="en-US" sz="1700" dirty="0"/>
              <a:t>: There’s a garden. </a:t>
            </a:r>
          </a:p>
        </p:txBody>
      </p:sp>
      <p:sp>
        <p:nvSpPr>
          <p:cNvPr id="5" name="TextBox 4"/>
          <p:cNvSpPr txBox="1"/>
          <p:nvPr/>
        </p:nvSpPr>
        <p:spPr>
          <a:xfrm>
            <a:off x="4591715" y="1052160"/>
            <a:ext cx="3619308" cy="5324535"/>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There is a house. </a:t>
            </a:r>
          </a:p>
          <a:p>
            <a:endParaRPr lang="en-US" sz="1700" dirty="0"/>
          </a:p>
          <a:p>
            <a:endParaRPr lang="en-US" sz="1700" dirty="0"/>
          </a:p>
          <a:p>
            <a:endParaRPr lang="en-US" sz="1700" dirty="0"/>
          </a:p>
          <a:p>
            <a:endParaRPr lang="en-US" sz="1700" dirty="0"/>
          </a:p>
          <a:p>
            <a:r>
              <a:rPr lang="en-US" sz="1700" b="1" dirty="0"/>
              <a:t>Partner B: </a:t>
            </a:r>
            <a:r>
              <a:rPr lang="en-US" sz="1700" dirty="0"/>
              <a:t>I notice five windows. </a:t>
            </a:r>
          </a:p>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a:p>
            <a:r>
              <a:rPr lang="en-US" sz="1700" b="1" dirty="0"/>
              <a:t>Partner B: </a:t>
            </a:r>
            <a:r>
              <a:rPr lang="en-US" sz="1700" dirty="0"/>
              <a:t>I like pretty garden!</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23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649851"/>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99799" y="-209085"/>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Non-Model</a:t>
            </a:r>
            <a:br>
              <a:rPr lang="en-US" sz="2800" b="1"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74207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04250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23519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8784"/>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837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59874"/>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05"/>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345220"/>
            <a:ext cx="948679" cy="957629"/>
          </a:xfrm>
          <a:prstGeom prst="rect">
            <a:avLst/>
          </a:prstGeom>
        </p:spPr>
      </p:pic>
    </p:spTree>
    <p:extLst>
      <p:ext uri="{BB962C8B-B14F-4D97-AF65-F5344CB8AC3E}">
        <p14:creationId xmlns:p14="http://schemas.microsoft.com/office/powerpoint/2010/main" val="5014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253642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0A5C4986-E97E-8C4C-A69C-CA45CE426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847" y="1272649"/>
            <a:ext cx="4580093" cy="4863341"/>
          </a:xfrm>
          <a:prstGeom prst="rect">
            <a:avLst/>
          </a:prstGeom>
        </p:spPr>
      </p:pic>
    </p:spTree>
    <p:extLst>
      <p:ext uri="{BB962C8B-B14F-4D97-AF65-F5344CB8AC3E}">
        <p14:creationId xmlns:p14="http://schemas.microsoft.com/office/powerpoint/2010/main" val="3866793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7" name="Content Placeholder 1">
            <a:extLst>
              <a:ext uri="{FF2B5EF4-FFF2-40B4-BE49-F238E27FC236}">
                <a16:creationId xmlns:a16="http://schemas.microsoft.com/office/drawing/2014/main" id="{2D6B81A5-5885-0842-B84D-D459CE819ED1}"/>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198232" y="2071453"/>
            <a:ext cx="4948701" cy="3866266"/>
          </a:xfrm>
          <a:prstGeom prst="rect">
            <a:avLst/>
          </a:prstGeom>
          <a:solidFill>
            <a:schemeClr val="bg1"/>
          </a:solidFill>
          <a:ln w="57150">
            <a:solidFill>
              <a:srgbClr val="00B050"/>
            </a:solidFill>
            <a:miter lim="800000"/>
            <a:headEnd/>
            <a:tailEnd/>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3715" y="2010729"/>
            <a:ext cx="3638118" cy="3863111"/>
          </a:xfrm>
          <a:prstGeom prst="rect">
            <a:avLst/>
          </a:prstGeom>
        </p:spPr>
      </p:pic>
    </p:spTree>
    <p:extLst>
      <p:ext uri="{BB962C8B-B14F-4D97-AF65-F5344CB8AC3E}">
        <p14:creationId xmlns:p14="http://schemas.microsoft.com/office/powerpoint/2010/main" val="148300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728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719252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9771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72712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t>CLARIFY Non-Model Revision</a:t>
            </a:r>
          </a:p>
        </p:txBody>
      </p:sp>
      <p:pic>
        <p:nvPicPr>
          <p:cNvPr id="4" name="Picture 3">
            <a:extLst>
              <a:ext uri="{FF2B5EF4-FFF2-40B4-BE49-F238E27FC236}">
                <a16:creationId xmlns:a16="http://schemas.microsoft.com/office/drawing/2014/main" id="{A1A3B0FD-5A41-F246-85B3-3DD93BE3493B}"/>
              </a:ext>
            </a:extLst>
          </p:cNvPr>
          <p:cNvPicPr>
            <a:picLocks noChangeAspect="1"/>
          </p:cNvPicPr>
          <p:nvPr/>
        </p:nvPicPr>
        <p:blipFill>
          <a:blip r:embed="rId3"/>
          <a:stretch>
            <a:fillRect/>
          </a:stretch>
        </p:blipFill>
        <p:spPr>
          <a:xfrm>
            <a:off x="66840" y="653936"/>
            <a:ext cx="4477946" cy="5794989"/>
          </a:xfrm>
          <a:prstGeom prst="rect">
            <a:avLst/>
          </a:prstGeom>
        </p:spPr>
      </p:pic>
      <p:pic>
        <p:nvPicPr>
          <p:cNvPr id="6" name="Picture 5">
            <a:extLst>
              <a:ext uri="{FF2B5EF4-FFF2-40B4-BE49-F238E27FC236}">
                <a16:creationId xmlns:a16="http://schemas.microsoft.com/office/drawing/2014/main" id="{E175BA61-BCB0-514C-B9DF-58D31B8A7222}"/>
              </a:ext>
            </a:extLst>
          </p:cNvPr>
          <p:cNvPicPr>
            <a:picLocks noChangeAspect="1"/>
          </p:cNvPicPr>
          <p:nvPr/>
        </p:nvPicPr>
        <p:blipFill>
          <a:blip r:embed="rId4"/>
          <a:stretch>
            <a:fillRect/>
          </a:stretch>
        </p:blipFill>
        <p:spPr>
          <a:xfrm>
            <a:off x="4568671" y="653937"/>
            <a:ext cx="4477946" cy="5794989"/>
          </a:xfrm>
          <a:prstGeom prst="rect">
            <a:avLst/>
          </a:prstGeom>
        </p:spPr>
      </p:pic>
    </p:spTree>
    <p:extLst>
      <p:ext uri="{BB962C8B-B14F-4D97-AF65-F5344CB8AC3E}">
        <p14:creationId xmlns:p14="http://schemas.microsoft.com/office/powerpoint/2010/main" val="856731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178937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3">
            <a:extLst>
              <a:ext uri="{28A0092B-C50C-407E-A947-70E740481C1C}">
                <a14:useLocalDpi xmlns:a14="http://schemas.microsoft.com/office/drawing/2010/main" val="0"/>
              </a:ext>
            </a:extLst>
          </a:blip>
          <a:srcRect l="6139" t="13205" r="5286" b="31334"/>
          <a:stretch>
            <a:fillRect/>
          </a:stretch>
        </p:blipFill>
        <p:spPr>
          <a:xfrm>
            <a:off x="1431925" y="654050"/>
            <a:ext cx="6848475" cy="5549900"/>
          </a:xfrm>
          <a:ln w="57150">
            <a:solidFill>
              <a:srgbClr val="00B050"/>
            </a:solidFill>
            <a:miter lim="800000"/>
            <a:headEnd/>
            <a:tailEnd/>
          </a:ln>
        </p:spPr>
      </p:pic>
    </p:spTree>
    <p:extLst>
      <p:ext uri="{BB962C8B-B14F-4D97-AF65-F5344CB8AC3E}">
        <p14:creationId xmlns:p14="http://schemas.microsoft.com/office/powerpoint/2010/main" val="1782698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04783" y="2944157"/>
            <a:ext cx="2369262" cy="3185487"/>
          </a:xfrm>
          <a:prstGeom prst="rect">
            <a:avLst/>
          </a:prstGeom>
        </p:spPr>
        <p:txBody>
          <a:bodyPr wrap="square">
            <a:spAutoFit/>
          </a:bodyPr>
          <a:lstStyle/>
          <a:p>
            <a:pPr algn="ctr"/>
            <a:r>
              <a:rPr lang="en-US" sz="3200" b="1" dirty="0"/>
              <a:t>Prompt: </a:t>
            </a:r>
          </a:p>
          <a:p>
            <a:pPr algn="ctr"/>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942537"/>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7475" y="942536"/>
            <a:ext cx="6254872" cy="5187107"/>
          </a:xfrm>
          <a:prstGeom prst="rect">
            <a:avLst/>
          </a:prstGeom>
        </p:spPr>
      </p:pic>
    </p:spTree>
    <p:extLst>
      <p:ext uri="{BB962C8B-B14F-4D97-AF65-F5344CB8AC3E}">
        <p14:creationId xmlns:p14="http://schemas.microsoft.com/office/powerpoint/2010/main" val="181582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5833" y="751370"/>
            <a:ext cx="5358433" cy="5271173"/>
          </a:xfrm>
          <a:prstGeom prst="rect">
            <a:avLst/>
          </a:prstGeom>
        </p:spPr>
      </p:pic>
      <p:pic>
        <p:nvPicPr>
          <p:cNvPr id="2" name="Online Media 1" descr="Recorded Sound">
            <a:hlinkClick r:id="" action="ppaction://media"/>
            <a:extLst>
              <a:ext uri="{FF2B5EF4-FFF2-40B4-BE49-F238E27FC236}">
                <a16:creationId xmlns:a16="http://schemas.microsoft.com/office/drawing/2014/main" id="{6257E166-A3BC-7C45-B765-8164215C93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5262" y="22161"/>
            <a:ext cx="812800" cy="812800"/>
          </a:xfrm>
          <a:prstGeom prst="rect">
            <a:avLst/>
          </a:prstGeom>
          <a:ln>
            <a:solidFill>
              <a:schemeClr val="accent1"/>
            </a:solidFill>
          </a:ln>
        </p:spPr>
      </p:pic>
    </p:spTree>
    <p:extLst>
      <p:ext uri="{BB962C8B-B14F-4D97-AF65-F5344CB8AC3E}">
        <p14:creationId xmlns:p14="http://schemas.microsoft.com/office/powerpoint/2010/main" val="33912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1.0-1st Grade CLARIFY</Template>
  <TotalTime>432</TotalTime>
  <Words>3396</Words>
  <Application>Microsoft Macintosh PowerPoint</Application>
  <PresentationFormat>On-screen Show (4:3)</PresentationFormat>
  <Paragraphs>669</Paragraphs>
  <Slides>53</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CLARIFY</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 Model What do you notice in the visual text? Provide details.</vt:lpstr>
      <vt:lpstr>Constructive Conversation Game</vt:lpstr>
      <vt:lpstr>PowerPoint Presentation</vt:lpstr>
      <vt:lpstr>PowerPoint Presentation</vt:lpstr>
      <vt:lpstr>WRAP-UP</vt:lpstr>
      <vt:lpstr>Start Smart 1.0 CLARIFY</vt:lpstr>
      <vt:lpstr>ELD Objective</vt:lpstr>
      <vt:lpstr>PowerPoint Presentation</vt:lpstr>
      <vt:lpstr>Conversation Norms</vt:lpstr>
      <vt:lpstr>Hand Gesture and Phrase- CLARIFY</vt:lpstr>
      <vt:lpstr>Prompt and Response Starters</vt:lpstr>
      <vt:lpstr>PowerPoint Presentation</vt:lpstr>
      <vt:lpstr>PowerPoint Presentation</vt:lpstr>
      <vt:lpstr>PowerPoint Presentation</vt:lpstr>
      <vt:lpstr>What makes this a model conversation?.</vt:lpstr>
      <vt:lpstr>Understanding the Skill of CREATE and CLARIFY</vt:lpstr>
      <vt:lpstr>PowerPoint Presentation</vt:lpstr>
      <vt:lpstr>PowerPoint Presentation</vt:lpstr>
      <vt:lpstr>Review Non- Model What do you notice in the visual text? Provide details.</vt:lpstr>
      <vt:lpstr>REVISE  NON-MODEL</vt:lpstr>
      <vt:lpstr>PowerPoint Presentation</vt:lpstr>
      <vt:lpstr>Language Sample Revision-Non-Model</vt:lpstr>
      <vt:lpstr>WRAP-UP</vt:lpstr>
      <vt:lpstr>Start Smart 1.0 CLARIFY</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Non-Model What do you notice in the visual text? Provide details.</vt:lpstr>
      <vt:lpstr>Constructive Conversation Game</vt:lpstr>
      <vt:lpstr>PowerPoint Presentation</vt:lpstr>
      <vt:lpstr>PowerPoint Presentation</vt:lpstr>
      <vt:lpstr>Model Creating Class Constructive Conversation Poster</vt:lpstr>
      <vt:lpstr>PowerPoint Presentation</vt:lpstr>
      <vt:lpstr>Teacher Resources</vt:lpstr>
      <vt:lpstr>CLARIFY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49</cp:revision>
  <dcterms:created xsi:type="dcterms:W3CDTF">2016-08-22T15:39:41Z</dcterms:created>
  <dcterms:modified xsi:type="dcterms:W3CDTF">2019-09-16T16:56:19Z</dcterms:modified>
</cp:coreProperties>
</file>